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9"/>
  </p:notesMasterIdLst>
  <p:sldIdLst>
    <p:sldId id="609" r:id="rId5"/>
    <p:sldId id="577" r:id="rId6"/>
    <p:sldId id="560" r:id="rId7"/>
    <p:sldId id="600" r:id="rId8"/>
    <p:sldId id="617" r:id="rId9"/>
    <p:sldId id="618" r:id="rId10"/>
    <p:sldId id="608" r:id="rId11"/>
    <p:sldId id="616" r:id="rId12"/>
    <p:sldId id="602" r:id="rId13"/>
    <p:sldId id="597" r:id="rId14"/>
    <p:sldId id="598" r:id="rId15"/>
    <p:sldId id="580" r:id="rId16"/>
    <p:sldId id="611" r:id="rId17"/>
    <p:sldId id="612" r:id="rId18"/>
    <p:sldId id="267" r:id="rId19"/>
    <p:sldId id="587" r:id="rId20"/>
    <p:sldId id="610" r:id="rId21"/>
    <p:sldId id="258" r:id="rId22"/>
    <p:sldId id="613" r:id="rId23"/>
    <p:sldId id="615" r:id="rId24"/>
    <p:sldId id="614" r:id="rId25"/>
    <p:sldId id="599" r:id="rId26"/>
    <p:sldId id="620" r:id="rId27"/>
    <p:sldId id="578" r:id="rId28"/>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6B8F21-4351-773A-2950-B9D90155E383}" name="Pascale Ouellette" initials="PO" userId="S::pouellette@nji-inm.ca::5adeb30e-a815-4fcb-953e-e6eef007026c" providerId="AD"/>
  <p188:author id="{495D0D42-87B0-4B73-450F-B2AB22584968}" name="Georgina Labelle" initials="GL" userId="S::glabelle@nji-inm.ca::223cd862-19dd-47cf-89b8-8409a3535613" providerId="AD"/>
  <p188:author id="{0097686E-0583-F6B4-B027-5B4E8A360E18}" name="Jasmin Lemieux-Lefebvre" initials="JL" userId="4e161d920a982100" providerId="Windows Live"/>
  <p188:author id="{E535F7B7-35AC-B48A-6E5B-647C2CC928AF}" name="Amber McCauley" initials="AM" userId="S::amccauley@nji-inm.ca::42b5b1f9-0b22-42be-8c1f-501ddaad5a46" providerId="AD"/>
  <p188:author id="{D440D4F9-F204-1326-576D-0C2B580EE730}" name="Geoffrey Conrad" initials="GC" userId="S::gconrad@nji-inm.ca::5dcff659-07fc-40dd-88ab-3f23566bfbf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5A"/>
    <a:srgbClr val="F9F9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94741"/>
  </p:normalViewPr>
  <p:slideViewPr>
    <p:cSldViewPr snapToGrid="0">
      <p:cViewPr varScale="1">
        <p:scale>
          <a:sx n="41" d="100"/>
          <a:sy n="41" d="100"/>
        </p:scale>
        <p:origin x="58" y="4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E7DA30-0C74-478D-9AE3-958EA2E51B67}"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0BDA28E4-1D06-49FD-B142-FFA2DB278F15}">
      <dgm:prSet/>
      <dgm:spPr/>
      <dgm:t>
        <a:bodyPr/>
        <a:lstStyle/>
        <a:p>
          <a:r>
            <a:rPr lang="en-US" b="1" dirty="0"/>
            <a:t>Concentration de </a:t>
          </a:r>
          <a:r>
            <a:rPr lang="en-US" b="1" dirty="0" err="1"/>
            <a:t>prestataires</a:t>
          </a:r>
          <a:r>
            <a:rPr lang="en-US" b="1" dirty="0"/>
            <a:t>: 361 des 2200 </a:t>
          </a:r>
          <a:r>
            <a:rPr lang="en-US" b="1" dirty="0" err="1"/>
            <a:t>prestataires</a:t>
          </a:r>
          <a:r>
            <a:rPr lang="en-US" b="1" dirty="0"/>
            <a:t> </a:t>
          </a:r>
          <a:r>
            <a:rPr lang="en-US" b="1" dirty="0" err="1"/>
            <a:t>responsables</a:t>
          </a:r>
          <a:r>
            <a:rPr lang="en-US" b="1" dirty="0"/>
            <a:t> pour 66.4% / 58.4% Volet 1 / 2</a:t>
          </a:r>
        </a:p>
      </dgm:t>
    </dgm:pt>
    <dgm:pt modelId="{232DCD32-23D8-42C0-89A0-95FB87F41991}" type="parTrans" cxnId="{90599AA3-E18A-4ECF-BBCD-B9E0E2950CFD}">
      <dgm:prSet/>
      <dgm:spPr/>
      <dgm:t>
        <a:bodyPr/>
        <a:lstStyle/>
        <a:p>
          <a:endParaRPr lang="en-US"/>
        </a:p>
      </dgm:t>
    </dgm:pt>
    <dgm:pt modelId="{D88CF5F7-A4F1-488A-B497-B240412EDE69}" type="sibTrans" cxnId="{90599AA3-E18A-4ECF-BBCD-B9E0E2950CFD}">
      <dgm:prSet/>
      <dgm:spPr/>
      <dgm:t>
        <a:bodyPr/>
        <a:lstStyle/>
        <a:p>
          <a:endParaRPr lang="en-US"/>
        </a:p>
      </dgm:t>
    </dgm:pt>
    <dgm:pt modelId="{08DF78A3-1AB1-4085-80F7-EA0389D110F5}">
      <dgm:prSet/>
      <dgm:spPr/>
      <dgm:t>
        <a:bodyPr/>
        <a:lstStyle/>
        <a:p>
          <a:r>
            <a:rPr lang="en-US" b="1" dirty="0"/>
            <a:t>L’AMM PAS UN DERNIER RECOURS: </a:t>
          </a:r>
          <a:r>
            <a:rPr lang="en-US" dirty="0"/>
            <a:t>Pas </a:t>
          </a:r>
          <a:r>
            <a:rPr lang="en-US" dirty="0" err="1"/>
            <a:t>besoin</a:t>
          </a:r>
          <a:r>
            <a:rPr lang="en-US" dirty="0"/>
            <a:t> de </a:t>
          </a:r>
          <a:r>
            <a:rPr lang="en-US" dirty="0" err="1"/>
            <a:t>s’assurer</a:t>
          </a:r>
          <a:r>
            <a:rPr lang="en-US" dirty="0"/>
            <a:t> </a:t>
          </a:r>
          <a:r>
            <a:rPr lang="en-US" dirty="0" err="1"/>
            <a:t>qu’autres</a:t>
          </a:r>
          <a:r>
            <a:rPr lang="en-US" dirty="0"/>
            <a:t> option </a:t>
          </a:r>
          <a:r>
            <a:rPr lang="en-US" dirty="0" err="1"/>
            <a:t>médicales</a:t>
          </a:r>
          <a:r>
            <a:rPr lang="en-US" dirty="0"/>
            <a:t>/de support </a:t>
          </a:r>
          <a:r>
            <a:rPr lang="en-US" dirty="0" err="1"/>
            <a:t>soient</a:t>
          </a:r>
          <a:r>
            <a:rPr lang="en-US" dirty="0"/>
            <a:t> </a:t>
          </a:r>
          <a:r>
            <a:rPr lang="en-US" dirty="0" err="1"/>
            <a:t>disponibles</a:t>
          </a:r>
          <a:r>
            <a:rPr lang="en-US" dirty="0"/>
            <a:t> et </a:t>
          </a:r>
          <a:r>
            <a:rPr lang="en-US" dirty="0" err="1"/>
            <a:t>épuisées</a:t>
          </a:r>
          <a:endParaRPr lang="en-US" dirty="0"/>
        </a:p>
      </dgm:t>
    </dgm:pt>
    <dgm:pt modelId="{96D07E80-EEBC-4744-BA8D-75F262FDCEA1}" type="parTrans" cxnId="{724002F8-B2BF-4CC5-B2DF-309C6A4621AA}">
      <dgm:prSet/>
      <dgm:spPr/>
      <dgm:t>
        <a:bodyPr/>
        <a:lstStyle/>
        <a:p>
          <a:endParaRPr lang="en-US"/>
        </a:p>
      </dgm:t>
    </dgm:pt>
    <dgm:pt modelId="{36E77884-91F4-4D82-8E81-A2EBBFFC1723}" type="sibTrans" cxnId="{724002F8-B2BF-4CC5-B2DF-309C6A4621AA}">
      <dgm:prSet/>
      <dgm:spPr/>
      <dgm:t>
        <a:bodyPr/>
        <a:lstStyle/>
        <a:p>
          <a:endParaRPr lang="en-US"/>
        </a:p>
      </dgm:t>
    </dgm:pt>
    <dgm:pt modelId="{C67DACB1-9D8A-0A4A-A60F-73BA64C6DDD6}">
      <dgm:prSet/>
      <dgm:spPr/>
      <dgm:t>
        <a:bodyPr/>
        <a:lstStyle/>
        <a:p>
          <a:r>
            <a:rPr lang="en-US" b="1" dirty="0"/>
            <a:t>Politique et pratique </a:t>
          </a:r>
          <a:r>
            <a:rPr lang="en-US" b="1" dirty="0" err="1"/>
            <a:t>axées</a:t>
          </a:r>
          <a:r>
            <a:rPr lang="en-US" b="1" dirty="0"/>
            <a:t> sur L’ACCES, pas sur la protection </a:t>
          </a:r>
          <a:r>
            <a:rPr lang="en-US" b="1" dirty="0" err="1"/>
            <a:t>contre</a:t>
          </a:r>
          <a:r>
            <a:rPr lang="en-US" b="1" dirty="0"/>
            <a:t> la mort </a:t>
          </a:r>
          <a:r>
            <a:rPr lang="en-US" b="1" dirty="0" err="1"/>
            <a:t>prématurée</a:t>
          </a:r>
          <a:endParaRPr lang="en-US" dirty="0"/>
        </a:p>
      </dgm:t>
    </dgm:pt>
    <dgm:pt modelId="{1DDADBFF-55D5-6A4A-BA88-7B997C849896}" type="parTrans" cxnId="{6A3C852B-63A3-2340-A8A8-D2FC9C638738}">
      <dgm:prSet/>
      <dgm:spPr/>
      <dgm:t>
        <a:bodyPr/>
        <a:lstStyle/>
        <a:p>
          <a:endParaRPr lang="en-US"/>
        </a:p>
      </dgm:t>
    </dgm:pt>
    <dgm:pt modelId="{7625F385-3464-D248-B260-CC6192178450}" type="sibTrans" cxnId="{6A3C852B-63A3-2340-A8A8-D2FC9C638738}">
      <dgm:prSet/>
      <dgm:spPr/>
      <dgm:t>
        <a:bodyPr/>
        <a:lstStyle/>
        <a:p>
          <a:endParaRPr lang="en-US"/>
        </a:p>
      </dgm:t>
    </dgm:pt>
    <dgm:pt modelId="{588C784B-DC63-0B4C-A48B-97004B2E0027}">
      <dgm:prSet/>
      <dgm:spPr/>
      <dgm:t>
        <a:bodyPr/>
        <a:lstStyle/>
        <a:p>
          <a:r>
            <a:rPr lang="en-US" b="1" dirty="0" err="1"/>
            <a:t>Critères</a:t>
          </a:r>
          <a:r>
            <a:rPr lang="en-US" b="1" dirty="0"/>
            <a:t> </a:t>
          </a:r>
          <a:r>
            <a:rPr lang="en-US" b="1" dirty="0" err="1"/>
            <a:t>d’accès</a:t>
          </a:r>
          <a:r>
            <a:rPr lang="en-US" b="1" dirty="0"/>
            <a:t>: </a:t>
          </a:r>
          <a:r>
            <a:rPr lang="en-US" dirty="0" err="1"/>
            <a:t>vagues</a:t>
          </a:r>
          <a:r>
            <a:rPr lang="en-US" dirty="0"/>
            <a:t>, </a:t>
          </a:r>
          <a:r>
            <a:rPr lang="en-US" dirty="0" err="1"/>
            <a:t>subjectifs</a:t>
          </a:r>
          <a:r>
            <a:rPr lang="en-US" dirty="0"/>
            <a:t>, </a:t>
          </a:r>
          <a:r>
            <a:rPr lang="en-US" dirty="0" err="1"/>
            <a:t>sujets</a:t>
          </a:r>
          <a:r>
            <a:rPr lang="en-US" dirty="0"/>
            <a:t> à </a:t>
          </a:r>
          <a:r>
            <a:rPr lang="en-US" dirty="0" err="1"/>
            <a:t>l’interprétation</a:t>
          </a:r>
          <a:r>
            <a:rPr lang="en-US" dirty="0"/>
            <a:t> </a:t>
          </a:r>
        </a:p>
        <a:p>
          <a:r>
            <a:rPr lang="en-US" b="1" dirty="0" err="1"/>
            <a:t>Résultat</a:t>
          </a:r>
          <a:r>
            <a:rPr lang="en-US" b="1" dirty="0"/>
            <a:t>: Grande marge de </a:t>
          </a:r>
          <a:r>
            <a:rPr lang="en-US" b="1" dirty="0" err="1"/>
            <a:t>discrétion</a:t>
          </a:r>
          <a:r>
            <a:rPr lang="en-US" dirty="0"/>
            <a:t>, </a:t>
          </a:r>
          <a:r>
            <a:rPr lang="en-US" dirty="0" err="1"/>
            <a:t>contrairement</a:t>
          </a:r>
          <a:r>
            <a:rPr lang="en-US" dirty="0"/>
            <a:t> aux </a:t>
          </a:r>
          <a:r>
            <a:rPr lang="en-US" dirty="0" err="1"/>
            <a:t>critères</a:t>
          </a:r>
          <a:r>
            <a:rPr lang="en-US" dirty="0"/>
            <a:t> </a:t>
          </a:r>
          <a:r>
            <a:rPr lang="en-US" dirty="0" err="1"/>
            <a:t>médicaux</a:t>
          </a:r>
          <a:r>
            <a:rPr lang="en-US" dirty="0"/>
            <a:t> </a:t>
          </a:r>
          <a:r>
            <a:rPr lang="en-US" dirty="0" err="1"/>
            <a:t>fondés</a:t>
          </a:r>
          <a:r>
            <a:rPr lang="en-US" dirty="0"/>
            <a:t> sur des données </a:t>
          </a:r>
          <a:r>
            <a:rPr lang="en-US" dirty="0" err="1"/>
            <a:t>probantes</a:t>
          </a:r>
          <a:endParaRPr lang="en-US" dirty="0"/>
        </a:p>
      </dgm:t>
    </dgm:pt>
    <dgm:pt modelId="{497065B8-ACEF-854A-BAEF-BE590FB308F0}" type="parTrans" cxnId="{56A33C28-6DE8-6A4C-BCF8-04F061DF6721}">
      <dgm:prSet/>
      <dgm:spPr/>
      <dgm:t>
        <a:bodyPr/>
        <a:lstStyle/>
        <a:p>
          <a:endParaRPr lang="en-US"/>
        </a:p>
      </dgm:t>
    </dgm:pt>
    <dgm:pt modelId="{E2240438-1E12-F341-AB27-6690E1AA2B46}" type="sibTrans" cxnId="{56A33C28-6DE8-6A4C-BCF8-04F061DF6721}">
      <dgm:prSet/>
      <dgm:spPr/>
      <dgm:t>
        <a:bodyPr/>
        <a:lstStyle/>
        <a:p>
          <a:endParaRPr lang="en-US"/>
        </a:p>
      </dgm:t>
    </dgm:pt>
    <dgm:pt modelId="{00CEC5DB-B944-4544-B5C8-8820C19A4A63}">
      <dgm:prSet/>
      <dgm:spPr/>
      <dgm:t>
        <a:bodyPr/>
        <a:lstStyle/>
        <a:p>
          <a:pPr rtl="0"/>
          <a:r>
            <a:rPr lang="en-US" dirty="0" err="1"/>
            <a:t>Évaluation</a:t>
          </a:r>
          <a:r>
            <a:rPr lang="en-US" dirty="0"/>
            <a:t> par deux </a:t>
          </a:r>
          <a:r>
            <a:rPr lang="en-US" dirty="0" err="1"/>
            <a:t>évaluateurs</a:t>
          </a:r>
          <a:r>
            <a:rPr lang="en-US" dirty="0"/>
            <a:t> </a:t>
          </a:r>
          <a:r>
            <a:rPr lang="en-US" dirty="0" err="1"/>
            <a:t>indépendants</a:t>
          </a:r>
          <a:r>
            <a:rPr lang="en-US" dirty="0"/>
            <a:t>. MAIS: </a:t>
          </a:r>
        </a:p>
        <a:p>
          <a:pPr rtl="0"/>
          <a:r>
            <a:rPr lang="en-US" dirty="0"/>
            <a:t>- ‘</a:t>
          </a:r>
          <a:r>
            <a:rPr lang="en-US" dirty="0" err="1"/>
            <a:t>Magasinage</a:t>
          </a:r>
          <a:r>
            <a:rPr lang="en-US" dirty="0"/>
            <a:t>’ pour </a:t>
          </a:r>
          <a:r>
            <a:rPr lang="en-US" dirty="0" err="1"/>
            <a:t>différents</a:t>
          </a:r>
          <a:r>
            <a:rPr lang="en-US" dirty="0"/>
            <a:t> </a:t>
          </a:r>
          <a:r>
            <a:rPr lang="en-US" dirty="0" err="1"/>
            <a:t>évaluateurs</a:t>
          </a:r>
          <a:r>
            <a:rPr lang="en-US" dirty="0"/>
            <a:t> </a:t>
          </a:r>
          <a:r>
            <a:rPr lang="en-US" dirty="0" err="1"/>
            <a:t>permis</a:t>
          </a:r>
          <a:endParaRPr lang="en-US" dirty="0"/>
        </a:p>
        <a:p>
          <a:pPr rtl="0"/>
          <a:r>
            <a:rPr lang="en-US" dirty="0"/>
            <a:t>- </a:t>
          </a:r>
          <a:r>
            <a:rPr lang="en-US" dirty="0" err="1"/>
            <a:t>Jugements</a:t>
          </a:r>
          <a:r>
            <a:rPr lang="en-US" dirty="0"/>
            <a:t> </a:t>
          </a:r>
          <a:r>
            <a:rPr lang="en-US" dirty="0" err="1"/>
            <a:t>particuliers</a:t>
          </a:r>
          <a:endParaRPr lang="en-US" dirty="0"/>
        </a:p>
      </dgm:t>
    </dgm:pt>
    <dgm:pt modelId="{A30B1770-9069-8E4F-9ECC-B253893636E8}" type="parTrans" cxnId="{AF200F81-36B0-4D47-A579-645DE6192E1B}">
      <dgm:prSet/>
      <dgm:spPr/>
      <dgm:t>
        <a:bodyPr/>
        <a:lstStyle/>
        <a:p>
          <a:endParaRPr lang="fr-CA"/>
        </a:p>
      </dgm:t>
    </dgm:pt>
    <dgm:pt modelId="{9FEF97F6-996C-644C-BAC8-29F00168CA46}" type="sibTrans" cxnId="{AF200F81-36B0-4D47-A579-645DE6192E1B}">
      <dgm:prSet/>
      <dgm:spPr/>
      <dgm:t>
        <a:bodyPr/>
        <a:lstStyle/>
        <a:p>
          <a:endParaRPr lang="fr-CA"/>
        </a:p>
      </dgm:t>
    </dgm:pt>
    <dgm:pt modelId="{5587963A-3115-D244-96E0-D46284CC123D}" type="pres">
      <dgm:prSet presAssocID="{F9E7DA30-0C74-478D-9AE3-958EA2E51B67}" presName="Name0" presStyleCnt="0">
        <dgm:presLayoutVars>
          <dgm:dir/>
          <dgm:resizeHandles val="exact"/>
        </dgm:presLayoutVars>
      </dgm:prSet>
      <dgm:spPr/>
    </dgm:pt>
    <dgm:pt modelId="{CB0AE0C9-4C41-8144-8869-41A1857E42D9}" type="pres">
      <dgm:prSet presAssocID="{08DF78A3-1AB1-4085-80F7-EA0389D110F5}" presName="node" presStyleLbl="node1" presStyleIdx="0" presStyleCnt="5">
        <dgm:presLayoutVars>
          <dgm:bulletEnabled val="1"/>
        </dgm:presLayoutVars>
      </dgm:prSet>
      <dgm:spPr/>
    </dgm:pt>
    <dgm:pt modelId="{7E1C82F6-9497-D142-A153-0B18CB414B26}" type="pres">
      <dgm:prSet presAssocID="{36E77884-91F4-4D82-8E81-A2EBBFFC1723}" presName="sibTrans" presStyleLbl="sibTrans1D1" presStyleIdx="0" presStyleCnt="4"/>
      <dgm:spPr/>
    </dgm:pt>
    <dgm:pt modelId="{A7D8F8DF-E01B-834E-8E20-893177A09A8B}" type="pres">
      <dgm:prSet presAssocID="{36E77884-91F4-4D82-8E81-A2EBBFFC1723}" presName="connectorText" presStyleLbl="sibTrans1D1" presStyleIdx="0" presStyleCnt="4"/>
      <dgm:spPr/>
    </dgm:pt>
    <dgm:pt modelId="{9592E016-A1E6-FB45-BB24-3F30BF7B649B}" type="pres">
      <dgm:prSet presAssocID="{588C784B-DC63-0B4C-A48B-97004B2E0027}" presName="node" presStyleLbl="node1" presStyleIdx="1" presStyleCnt="5">
        <dgm:presLayoutVars>
          <dgm:bulletEnabled val="1"/>
        </dgm:presLayoutVars>
      </dgm:prSet>
      <dgm:spPr/>
    </dgm:pt>
    <dgm:pt modelId="{232D4F3E-7882-2644-9D4E-15D04B8E5BD9}" type="pres">
      <dgm:prSet presAssocID="{E2240438-1E12-F341-AB27-6690E1AA2B46}" presName="sibTrans" presStyleLbl="sibTrans1D1" presStyleIdx="1" presStyleCnt="4"/>
      <dgm:spPr/>
    </dgm:pt>
    <dgm:pt modelId="{1D22A483-CF72-A54E-AB2E-F63B87A595E4}" type="pres">
      <dgm:prSet presAssocID="{E2240438-1E12-F341-AB27-6690E1AA2B46}" presName="connectorText" presStyleLbl="sibTrans1D1" presStyleIdx="1" presStyleCnt="4"/>
      <dgm:spPr/>
    </dgm:pt>
    <dgm:pt modelId="{7CDB95C2-30F9-9144-A4FE-2DE78DC80273}" type="pres">
      <dgm:prSet presAssocID="{0BDA28E4-1D06-49FD-B142-FFA2DB278F15}" presName="node" presStyleLbl="node1" presStyleIdx="2" presStyleCnt="5">
        <dgm:presLayoutVars>
          <dgm:bulletEnabled val="1"/>
        </dgm:presLayoutVars>
      </dgm:prSet>
      <dgm:spPr/>
    </dgm:pt>
    <dgm:pt modelId="{085F769F-3001-9D43-B44F-B7FA3FAD2B9B}" type="pres">
      <dgm:prSet presAssocID="{D88CF5F7-A4F1-488A-B497-B240412EDE69}" presName="sibTrans" presStyleLbl="sibTrans1D1" presStyleIdx="2" presStyleCnt="4"/>
      <dgm:spPr/>
    </dgm:pt>
    <dgm:pt modelId="{C2072E89-A518-D74F-B1F6-61A352CD39D6}" type="pres">
      <dgm:prSet presAssocID="{D88CF5F7-A4F1-488A-B497-B240412EDE69}" presName="connectorText" presStyleLbl="sibTrans1D1" presStyleIdx="2" presStyleCnt="4"/>
      <dgm:spPr/>
    </dgm:pt>
    <dgm:pt modelId="{E2E466D2-6916-1B40-AD69-3AE745AC40CD}" type="pres">
      <dgm:prSet presAssocID="{00CEC5DB-B944-4544-B5C8-8820C19A4A63}" presName="node" presStyleLbl="node1" presStyleIdx="3" presStyleCnt="5">
        <dgm:presLayoutVars>
          <dgm:bulletEnabled val="1"/>
        </dgm:presLayoutVars>
      </dgm:prSet>
      <dgm:spPr/>
    </dgm:pt>
    <dgm:pt modelId="{5751BA43-F184-D443-832B-BB93B857BC75}" type="pres">
      <dgm:prSet presAssocID="{9FEF97F6-996C-644C-BAC8-29F00168CA46}" presName="sibTrans" presStyleLbl="sibTrans1D1" presStyleIdx="3" presStyleCnt="4"/>
      <dgm:spPr/>
    </dgm:pt>
    <dgm:pt modelId="{CD4EDE1F-0697-EA42-ADA4-8B8A8456B377}" type="pres">
      <dgm:prSet presAssocID="{9FEF97F6-996C-644C-BAC8-29F00168CA46}" presName="connectorText" presStyleLbl="sibTrans1D1" presStyleIdx="3" presStyleCnt="4"/>
      <dgm:spPr/>
    </dgm:pt>
    <dgm:pt modelId="{33F328BD-51E7-6846-B50B-7A3C44A1025A}" type="pres">
      <dgm:prSet presAssocID="{C67DACB1-9D8A-0A4A-A60F-73BA64C6DDD6}" presName="node" presStyleLbl="node1" presStyleIdx="4" presStyleCnt="5">
        <dgm:presLayoutVars>
          <dgm:bulletEnabled val="1"/>
        </dgm:presLayoutVars>
      </dgm:prSet>
      <dgm:spPr/>
    </dgm:pt>
  </dgm:ptLst>
  <dgm:cxnLst>
    <dgm:cxn modelId="{5479CD10-7617-534B-93AB-662D7F8A411E}" type="presOf" srcId="{F9E7DA30-0C74-478D-9AE3-958EA2E51B67}" destId="{5587963A-3115-D244-96E0-D46284CC123D}" srcOrd="0" destOrd="0" presId="urn:microsoft.com/office/officeart/2016/7/layout/RepeatingBendingProcessNew"/>
    <dgm:cxn modelId="{56A33C28-6DE8-6A4C-BCF8-04F061DF6721}" srcId="{F9E7DA30-0C74-478D-9AE3-958EA2E51B67}" destId="{588C784B-DC63-0B4C-A48B-97004B2E0027}" srcOrd="1" destOrd="0" parTransId="{497065B8-ACEF-854A-BAEF-BE590FB308F0}" sibTransId="{E2240438-1E12-F341-AB27-6690E1AA2B46}"/>
    <dgm:cxn modelId="{6A3C852B-63A3-2340-A8A8-D2FC9C638738}" srcId="{F9E7DA30-0C74-478D-9AE3-958EA2E51B67}" destId="{C67DACB1-9D8A-0A4A-A60F-73BA64C6DDD6}" srcOrd="4" destOrd="0" parTransId="{1DDADBFF-55D5-6A4A-BA88-7B997C849896}" sibTransId="{7625F385-3464-D248-B260-CC6192178450}"/>
    <dgm:cxn modelId="{A76E3B35-6D3E-BE42-90B7-998A26B36AD3}" type="presOf" srcId="{36E77884-91F4-4D82-8E81-A2EBBFFC1723}" destId="{A7D8F8DF-E01B-834E-8E20-893177A09A8B}" srcOrd="1" destOrd="0" presId="urn:microsoft.com/office/officeart/2016/7/layout/RepeatingBendingProcessNew"/>
    <dgm:cxn modelId="{4AC13B37-0EF4-5647-B297-2AF8483C012A}" type="presOf" srcId="{E2240438-1E12-F341-AB27-6690E1AA2B46}" destId="{1D22A483-CF72-A54E-AB2E-F63B87A595E4}" srcOrd="1" destOrd="0" presId="urn:microsoft.com/office/officeart/2016/7/layout/RepeatingBendingProcessNew"/>
    <dgm:cxn modelId="{5CF37238-E2B4-2047-8F92-B195879EDF1F}" type="presOf" srcId="{9FEF97F6-996C-644C-BAC8-29F00168CA46}" destId="{5751BA43-F184-D443-832B-BB93B857BC75}" srcOrd="0" destOrd="0" presId="urn:microsoft.com/office/officeart/2016/7/layout/RepeatingBendingProcessNew"/>
    <dgm:cxn modelId="{601BBE40-0E7F-2E45-9885-D1E295AE5BB7}" type="presOf" srcId="{00CEC5DB-B944-4544-B5C8-8820C19A4A63}" destId="{E2E466D2-6916-1B40-AD69-3AE745AC40CD}" srcOrd="0" destOrd="0" presId="urn:microsoft.com/office/officeart/2016/7/layout/RepeatingBendingProcessNew"/>
    <dgm:cxn modelId="{6F59E163-9DE7-9E48-8FCE-DECE083F5429}" type="presOf" srcId="{D88CF5F7-A4F1-488A-B497-B240412EDE69}" destId="{085F769F-3001-9D43-B44F-B7FA3FAD2B9B}" srcOrd="0" destOrd="0" presId="urn:microsoft.com/office/officeart/2016/7/layout/RepeatingBendingProcessNew"/>
    <dgm:cxn modelId="{AF200F81-36B0-4D47-A579-645DE6192E1B}" srcId="{F9E7DA30-0C74-478D-9AE3-958EA2E51B67}" destId="{00CEC5DB-B944-4544-B5C8-8820C19A4A63}" srcOrd="3" destOrd="0" parTransId="{A30B1770-9069-8E4F-9ECC-B253893636E8}" sibTransId="{9FEF97F6-996C-644C-BAC8-29F00168CA46}"/>
    <dgm:cxn modelId="{534A1F8A-C47D-5245-B3E9-CE2BE7818F35}" type="presOf" srcId="{C67DACB1-9D8A-0A4A-A60F-73BA64C6DDD6}" destId="{33F328BD-51E7-6846-B50B-7A3C44A1025A}" srcOrd="0" destOrd="0" presId="urn:microsoft.com/office/officeart/2016/7/layout/RepeatingBendingProcessNew"/>
    <dgm:cxn modelId="{25D6EC9A-F155-A74C-B600-3B277F81A81F}" type="presOf" srcId="{08DF78A3-1AB1-4085-80F7-EA0389D110F5}" destId="{CB0AE0C9-4C41-8144-8869-41A1857E42D9}" srcOrd="0" destOrd="0" presId="urn:microsoft.com/office/officeart/2016/7/layout/RepeatingBendingProcessNew"/>
    <dgm:cxn modelId="{90599AA3-E18A-4ECF-BBCD-B9E0E2950CFD}" srcId="{F9E7DA30-0C74-478D-9AE3-958EA2E51B67}" destId="{0BDA28E4-1D06-49FD-B142-FFA2DB278F15}" srcOrd="2" destOrd="0" parTransId="{232DCD32-23D8-42C0-89A0-95FB87F41991}" sibTransId="{D88CF5F7-A4F1-488A-B497-B240412EDE69}"/>
    <dgm:cxn modelId="{3AF98EB1-0C4F-E345-B209-A9975858A9ED}" type="presOf" srcId="{D88CF5F7-A4F1-488A-B497-B240412EDE69}" destId="{C2072E89-A518-D74F-B1F6-61A352CD39D6}" srcOrd="1" destOrd="0" presId="urn:microsoft.com/office/officeart/2016/7/layout/RepeatingBendingProcessNew"/>
    <dgm:cxn modelId="{34B5E1C4-8BA3-9644-A970-D88A550BB939}" type="presOf" srcId="{36E77884-91F4-4D82-8E81-A2EBBFFC1723}" destId="{7E1C82F6-9497-D142-A153-0B18CB414B26}" srcOrd="0" destOrd="0" presId="urn:microsoft.com/office/officeart/2016/7/layout/RepeatingBendingProcessNew"/>
    <dgm:cxn modelId="{DA5ACDD6-D1A6-5F4E-B3CD-0BCB9970C306}" type="presOf" srcId="{E2240438-1E12-F341-AB27-6690E1AA2B46}" destId="{232D4F3E-7882-2644-9D4E-15D04B8E5BD9}" srcOrd="0" destOrd="0" presId="urn:microsoft.com/office/officeart/2016/7/layout/RepeatingBendingProcessNew"/>
    <dgm:cxn modelId="{2511D4DF-B33F-E740-A9E0-1679628DFBF7}" type="presOf" srcId="{588C784B-DC63-0B4C-A48B-97004B2E0027}" destId="{9592E016-A1E6-FB45-BB24-3F30BF7B649B}" srcOrd="0" destOrd="0" presId="urn:microsoft.com/office/officeart/2016/7/layout/RepeatingBendingProcessNew"/>
    <dgm:cxn modelId="{3B5637E7-8606-F64E-A56C-B13B7F845ADC}" type="presOf" srcId="{0BDA28E4-1D06-49FD-B142-FFA2DB278F15}" destId="{7CDB95C2-30F9-9144-A4FE-2DE78DC80273}" srcOrd="0" destOrd="0" presId="urn:microsoft.com/office/officeart/2016/7/layout/RepeatingBendingProcessNew"/>
    <dgm:cxn modelId="{7D9C79EB-C7B4-E944-9D7B-CA0BDCC8680F}" type="presOf" srcId="{9FEF97F6-996C-644C-BAC8-29F00168CA46}" destId="{CD4EDE1F-0697-EA42-ADA4-8B8A8456B377}" srcOrd="1" destOrd="0" presId="urn:microsoft.com/office/officeart/2016/7/layout/RepeatingBendingProcessNew"/>
    <dgm:cxn modelId="{724002F8-B2BF-4CC5-B2DF-309C6A4621AA}" srcId="{F9E7DA30-0C74-478D-9AE3-958EA2E51B67}" destId="{08DF78A3-1AB1-4085-80F7-EA0389D110F5}" srcOrd="0" destOrd="0" parTransId="{96D07E80-EEBC-4744-BA8D-75F262FDCEA1}" sibTransId="{36E77884-91F4-4D82-8E81-A2EBBFFC1723}"/>
    <dgm:cxn modelId="{D4FDE7EB-D963-0340-9DAC-E4E576FFCCBE}" type="presParOf" srcId="{5587963A-3115-D244-96E0-D46284CC123D}" destId="{CB0AE0C9-4C41-8144-8869-41A1857E42D9}" srcOrd="0" destOrd="0" presId="urn:microsoft.com/office/officeart/2016/7/layout/RepeatingBendingProcessNew"/>
    <dgm:cxn modelId="{9B55432E-B1D6-9749-AFCB-A0DF23BBD279}" type="presParOf" srcId="{5587963A-3115-D244-96E0-D46284CC123D}" destId="{7E1C82F6-9497-D142-A153-0B18CB414B26}" srcOrd="1" destOrd="0" presId="urn:microsoft.com/office/officeart/2016/7/layout/RepeatingBendingProcessNew"/>
    <dgm:cxn modelId="{324A10F1-3F46-674E-A8CE-63474778BFFD}" type="presParOf" srcId="{7E1C82F6-9497-D142-A153-0B18CB414B26}" destId="{A7D8F8DF-E01B-834E-8E20-893177A09A8B}" srcOrd="0" destOrd="0" presId="urn:microsoft.com/office/officeart/2016/7/layout/RepeatingBendingProcessNew"/>
    <dgm:cxn modelId="{387C0287-8740-8744-99C8-14F4C2C7B7C8}" type="presParOf" srcId="{5587963A-3115-D244-96E0-D46284CC123D}" destId="{9592E016-A1E6-FB45-BB24-3F30BF7B649B}" srcOrd="2" destOrd="0" presId="urn:microsoft.com/office/officeart/2016/7/layout/RepeatingBendingProcessNew"/>
    <dgm:cxn modelId="{4AC90CA8-808A-3E4C-9F02-C78747936284}" type="presParOf" srcId="{5587963A-3115-D244-96E0-D46284CC123D}" destId="{232D4F3E-7882-2644-9D4E-15D04B8E5BD9}" srcOrd="3" destOrd="0" presId="urn:microsoft.com/office/officeart/2016/7/layout/RepeatingBendingProcessNew"/>
    <dgm:cxn modelId="{4F000C06-32E9-074A-8753-42E346B78C5B}" type="presParOf" srcId="{232D4F3E-7882-2644-9D4E-15D04B8E5BD9}" destId="{1D22A483-CF72-A54E-AB2E-F63B87A595E4}" srcOrd="0" destOrd="0" presId="urn:microsoft.com/office/officeart/2016/7/layout/RepeatingBendingProcessNew"/>
    <dgm:cxn modelId="{F4090B13-B04D-BB4F-A5D3-118633ED8437}" type="presParOf" srcId="{5587963A-3115-D244-96E0-D46284CC123D}" destId="{7CDB95C2-30F9-9144-A4FE-2DE78DC80273}" srcOrd="4" destOrd="0" presId="urn:microsoft.com/office/officeart/2016/7/layout/RepeatingBendingProcessNew"/>
    <dgm:cxn modelId="{23544569-CB4C-2A43-94E1-BAA4B4310B54}" type="presParOf" srcId="{5587963A-3115-D244-96E0-D46284CC123D}" destId="{085F769F-3001-9D43-B44F-B7FA3FAD2B9B}" srcOrd="5" destOrd="0" presId="urn:microsoft.com/office/officeart/2016/7/layout/RepeatingBendingProcessNew"/>
    <dgm:cxn modelId="{9F764E22-EE3D-B843-8C41-77F845DA12FB}" type="presParOf" srcId="{085F769F-3001-9D43-B44F-B7FA3FAD2B9B}" destId="{C2072E89-A518-D74F-B1F6-61A352CD39D6}" srcOrd="0" destOrd="0" presId="urn:microsoft.com/office/officeart/2016/7/layout/RepeatingBendingProcessNew"/>
    <dgm:cxn modelId="{B954D5D9-2766-7248-A295-291C6083A83E}" type="presParOf" srcId="{5587963A-3115-D244-96E0-D46284CC123D}" destId="{E2E466D2-6916-1B40-AD69-3AE745AC40CD}" srcOrd="6" destOrd="0" presId="urn:microsoft.com/office/officeart/2016/7/layout/RepeatingBendingProcessNew"/>
    <dgm:cxn modelId="{69C44AF4-D1F0-3449-B77B-3965400ACD8E}" type="presParOf" srcId="{5587963A-3115-D244-96E0-D46284CC123D}" destId="{5751BA43-F184-D443-832B-BB93B857BC75}" srcOrd="7" destOrd="0" presId="urn:microsoft.com/office/officeart/2016/7/layout/RepeatingBendingProcessNew"/>
    <dgm:cxn modelId="{8C2384A4-2BDA-7F4D-A403-7534D4D2336E}" type="presParOf" srcId="{5751BA43-F184-D443-832B-BB93B857BC75}" destId="{CD4EDE1F-0697-EA42-ADA4-8B8A8456B377}" srcOrd="0" destOrd="0" presId="urn:microsoft.com/office/officeart/2016/7/layout/RepeatingBendingProcessNew"/>
    <dgm:cxn modelId="{AA98D5A1-4F31-C34E-AFA0-7451F2E229C2}" type="presParOf" srcId="{5587963A-3115-D244-96E0-D46284CC123D}" destId="{33F328BD-51E7-6846-B50B-7A3C44A1025A}"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831C07-B14B-4272-A7DA-000B1B90D8F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92DE71A-6DE2-4454-84F2-7C6B145D514F}">
      <dgm:prSet/>
      <dgm:spPr/>
      <dgm:t>
        <a:bodyPr/>
        <a:lstStyle/>
        <a:p>
          <a:r>
            <a:rPr lang="fr-CA" b="0" i="0" baseline="0"/>
            <a:t>La plupart des 103 cas ont été approuvés selon la voie 1 à titre de MNRP; une minorité selon la voie 2. </a:t>
          </a:r>
          <a:endParaRPr lang="en-US"/>
        </a:p>
      </dgm:t>
    </dgm:pt>
    <dgm:pt modelId="{516DBF26-3F28-4B47-B112-09C5F88764F5}" type="parTrans" cxnId="{E349C9EF-21EE-42A8-AE09-94C00D65FA1C}">
      <dgm:prSet/>
      <dgm:spPr/>
      <dgm:t>
        <a:bodyPr/>
        <a:lstStyle/>
        <a:p>
          <a:endParaRPr lang="en-US"/>
        </a:p>
      </dgm:t>
    </dgm:pt>
    <dgm:pt modelId="{B6757FDD-D590-49F3-9953-F9A8C44AD28D}" type="sibTrans" cxnId="{E349C9EF-21EE-42A8-AE09-94C00D65FA1C}">
      <dgm:prSet/>
      <dgm:spPr/>
      <dgm:t>
        <a:bodyPr/>
        <a:lstStyle/>
        <a:p>
          <a:endParaRPr lang="en-US"/>
        </a:p>
      </dgm:t>
    </dgm:pt>
    <dgm:pt modelId="{8CEEB951-D140-46CF-B161-C950E088A0CE}">
      <dgm:prSet/>
      <dgm:spPr/>
      <dgm:t>
        <a:bodyPr/>
        <a:lstStyle/>
        <a:p>
          <a:r>
            <a:rPr lang="fr-CA" b="0" i="0" baseline="0"/>
            <a:t>Impasse : </a:t>
          </a:r>
          <a:endParaRPr lang="en-US"/>
        </a:p>
      </dgm:t>
    </dgm:pt>
    <dgm:pt modelId="{D74E836B-D973-4DC4-882F-94FBDD10F85E}" type="parTrans" cxnId="{0D404220-3937-4676-A175-FE40A9E7DE95}">
      <dgm:prSet/>
      <dgm:spPr/>
      <dgm:t>
        <a:bodyPr/>
        <a:lstStyle/>
        <a:p>
          <a:endParaRPr lang="en-US"/>
        </a:p>
      </dgm:t>
    </dgm:pt>
    <dgm:pt modelId="{443CD5B5-B607-49CB-9F84-AAFB1D9327B2}" type="sibTrans" cxnId="{0D404220-3937-4676-A175-FE40A9E7DE95}">
      <dgm:prSet/>
      <dgm:spPr/>
      <dgm:t>
        <a:bodyPr/>
        <a:lstStyle/>
        <a:p>
          <a:endParaRPr lang="en-US"/>
        </a:p>
      </dgm:t>
    </dgm:pt>
    <dgm:pt modelId="{51C95356-7ECE-4D25-9669-7D7F1E06F1E9}">
      <dgm:prSet/>
      <dgm:spPr/>
      <dgm:t>
        <a:bodyPr/>
        <a:lstStyle/>
        <a:p>
          <a:r>
            <a:rPr lang="fr-CA" b="0" i="0" baseline="0" dirty="0"/>
            <a:t>Si vraiment il y a MNRP : préoccupations quant à la capacité</a:t>
          </a:r>
          <a:endParaRPr lang="en-US" dirty="0"/>
        </a:p>
      </dgm:t>
    </dgm:pt>
    <dgm:pt modelId="{14372997-E7C5-4DBA-BEE2-3B69A6BED4D8}" type="parTrans" cxnId="{F2D2903A-6A1E-48D9-8FB9-B8A35BB438B0}">
      <dgm:prSet/>
      <dgm:spPr/>
      <dgm:t>
        <a:bodyPr/>
        <a:lstStyle/>
        <a:p>
          <a:endParaRPr lang="en-US"/>
        </a:p>
      </dgm:t>
    </dgm:pt>
    <dgm:pt modelId="{4CAEAEA5-CD80-42A4-8AA6-8DB1DB6CC474}" type="sibTrans" cxnId="{F2D2903A-6A1E-48D9-8FB9-B8A35BB438B0}">
      <dgm:prSet/>
      <dgm:spPr/>
      <dgm:t>
        <a:bodyPr/>
        <a:lstStyle/>
        <a:p>
          <a:endParaRPr lang="en-US"/>
        </a:p>
      </dgm:t>
    </dgm:pt>
    <dgm:pt modelId="{FA5D727D-40E7-47D1-82E3-924CF14C586E}">
      <dgm:prSet/>
      <dgm:spPr/>
      <dgm:t>
        <a:bodyPr/>
        <a:lstStyle/>
        <a:p>
          <a:r>
            <a:rPr lang="fr-CA" b="0" i="0" baseline="0" dirty="0"/>
            <a:t>La réalité : les prestataires d’AMM interprètent souvent très largement la MNRP</a:t>
          </a:r>
          <a:endParaRPr lang="en-US" dirty="0"/>
        </a:p>
      </dgm:t>
    </dgm:pt>
    <dgm:pt modelId="{0D5EDE94-5590-4831-9393-42FA7F7DDCF3}" type="parTrans" cxnId="{6C02B1B4-E46A-42CB-8D49-5EA41CD22F21}">
      <dgm:prSet/>
      <dgm:spPr/>
      <dgm:t>
        <a:bodyPr/>
        <a:lstStyle/>
        <a:p>
          <a:endParaRPr lang="en-US"/>
        </a:p>
      </dgm:t>
    </dgm:pt>
    <dgm:pt modelId="{0ABE59FD-7FAA-46A6-8436-A36D624DD53B}" type="sibTrans" cxnId="{6C02B1B4-E46A-42CB-8D49-5EA41CD22F21}">
      <dgm:prSet/>
      <dgm:spPr/>
      <dgm:t>
        <a:bodyPr/>
        <a:lstStyle/>
        <a:p>
          <a:endParaRPr lang="en-US"/>
        </a:p>
      </dgm:t>
    </dgm:pt>
    <dgm:pt modelId="{87BE1CAB-0222-4FC1-9A3F-EFD5C79907A3}">
      <dgm:prSet/>
      <dgm:spPr/>
      <dgm:t>
        <a:bodyPr/>
        <a:lstStyle/>
        <a:p>
          <a:r>
            <a:rPr lang="fr-CA" b="0" i="1" baseline="0" dirty="0"/>
            <a:t>Souffrance intolérable</a:t>
          </a:r>
          <a:r>
            <a:rPr lang="fr-CA" b="0" i="0" baseline="0" dirty="0"/>
            <a:t> si la personne opte pour une renonciation dans 3 ans? </a:t>
          </a:r>
          <a:endParaRPr lang="en-US" dirty="0"/>
        </a:p>
      </dgm:t>
    </dgm:pt>
    <dgm:pt modelId="{679AF2AC-5E12-4E7F-B128-56BCD73BD7F1}" type="parTrans" cxnId="{6945EBC0-DB50-4F88-AB64-FE7066AD86B5}">
      <dgm:prSet/>
      <dgm:spPr/>
      <dgm:t>
        <a:bodyPr/>
        <a:lstStyle/>
        <a:p>
          <a:endParaRPr lang="en-US"/>
        </a:p>
      </dgm:t>
    </dgm:pt>
    <dgm:pt modelId="{A565E2C5-7F9F-429A-A5ED-D3D361D2ED0B}" type="sibTrans" cxnId="{6945EBC0-DB50-4F88-AB64-FE7066AD86B5}">
      <dgm:prSet/>
      <dgm:spPr/>
      <dgm:t>
        <a:bodyPr/>
        <a:lstStyle/>
        <a:p>
          <a:endParaRPr lang="en-US"/>
        </a:p>
      </dgm:t>
    </dgm:pt>
    <dgm:pt modelId="{2DB1E35B-F7A8-4715-AD17-0C9F46C4FA78}">
      <dgm:prSet/>
      <dgm:spPr/>
      <dgm:t>
        <a:bodyPr/>
        <a:lstStyle/>
        <a:p>
          <a:r>
            <a:rPr lang="fr-CA" b="0" i="0" baseline="0"/>
            <a:t>Si l’approbation est donnée selon la voie 2 ou la voie 1 flexible : </a:t>
          </a:r>
          <a:r>
            <a:rPr lang="fr-CA" b="0" i="1" baseline="0"/>
            <a:t>état avancé </a:t>
          </a:r>
          <a:r>
            <a:rPr lang="fr-CA" b="0" i="0" baseline="0"/>
            <a:t>de déclin irréversible des capacités (peur d’incapacité future) tôt dans le diagnostic? </a:t>
          </a:r>
          <a:endParaRPr lang="en-US"/>
        </a:p>
      </dgm:t>
    </dgm:pt>
    <dgm:pt modelId="{7B6CA7AD-8BB2-469A-878E-9E2EF6AEF761}" type="parTrans" cxnId="{BB8564C7-AD88-4FA7-AB25-383DB0644439}">
      <dgm:prSet/>
      <dgm:spPr/>
      <dgm:t>
        <a:bodyPr/>
        <a:lstStyle/>
        <a:p>
          <a:endParaRPr lang="en-US"/>
        </a:p>
      </dgm:t>
    </dgm:pt>
    <dgm:pt modelId="{1FDA76B2-4220-4720-BF7F-E6D8B4DAC6E4}" type="sibTrans" cxnId="{BB8564C7-AD88-4FA7-AB25-383DB0644439}">
      <dgm:prSet/>
      <dgm:spPr/>
      <dgm:t>
        <a:bodyPr/>
        <a:lstStyle/>
        <a:p>
          <a:endParaRPr lang="en-US"/>
        </a:p>
      </dgm:t>
    </dgm:pt>
    <dgm:pt modelId="{02CA0F62-B53C-A14F-9C31-03CD9889D22E}" type="pres">
      <dgm:prSet presAssocID="{4C831C07-B14B-4272-A7DA-000B1B90D8F9}" presName="linear" presStyleCnt="0">
        <dgm:presLayoutVars>
          <dgm:animLvl val="lvl"/>
          <dgm:resizeHandles val="exact"/>
        </dgm:presLayoutVars>
      </dgm:prSet>
      <dgm:spPr/>
    </dgm:pt>
    <dgm:pt modelId="{32938828-D7E7-D748-9841-12AD7128F147}" type="pres">
      <dgm:prSet presAssocID="{A92DE71A-6DE2-4454-84F2-7C6B145D514F}" presName="parentText" presStyleLbl="node1" presStyleIdx="0" presStyleCnt="2">
        <dgm:presLayoutVars>
          <dgm:chMax val="0"/>
          <dgm:bulletEnabled val="1"/>
        </dgm:presLayoutVars>
      </dgm:prSet>
      <dgm:spPr/>
    </dgm:pt>
    <dgm:pt modelId="{9F012C73-755C-184D-B61D-0F903A60478B}" type="pres">
      <dgm:prSet presAssocID="{B6757FDD-D590-49F3-9953-F9A8C44AD28D}" presName="spacer" presStyleCnt="0"/>
      <dgm:spPr/>
    </dgm:pt>
    <dgm:pt modelId="{71DF6033-C35F-3943-BB45-650E11FEF4E8}" type="pres">
      <dgm:prSet presAssocID="{8CEEB951-D140-46CF-B161-C950E088A0CE}" presName="parentText" presStyleLbl="node1" presStyleIdx="1" presStyleCnt="2">
        <dgm:presLayoutVars>
          <dgm:chMax val="0"/>
          <dgm:bulletEnabled val="1"/>
        </dgm:presLayoutVars>
      </dgm:prSet>
      <dgm:spPr/>
    </dgm:pt>
    <dgm:pt modelId="{BCC4C5F3-6F0E-CB43-8696-5E83DB3CE809}" type="pres">
      <dgm:prSet presAssocID="{8CEEB951-D140-46CF-B161-C950E088A0CE}" presName="childText" presStyleLbl="revTx" presStyleIdx="0" presStyleCnt="1">
        <dgm:presLayoutVars>
          <dgm:bulletEnabled val="1"/>
        </dgm:presLayoutVars>
      </dgm:prSet>
      <dgm:spPr/>
    </dgm:pt>
  </dgm:ptLst>
  <dgm:cxnLst>
    <dgm:cxn modelId="{78D05E01-5512-4C49-88AB-6E93871C3D1B}" type="presOf" srcId="{A92DE71A-6DE2-4454-84F2-7C6B145D514F}" destId="{32938828-D7E7-D748-9841-12AD7128F147}" srcOrd="0" destOrd="0" presId="urn:microsoft.com/office/officeart/2005/8/layout/vList2"/>
    <dgm:cxn modelId="{BA5E0C15-4B9E-5B4A-99CD-8FA48C77B3B2}" type="presOf" srcId="{51C95356-7ECE-4D25-9669-7D7F1E06F1E9}" destId="{BCC4C5F3-6F0E-CB43-8696-5E83DB3CE809}" srcOrd="0" destOrd="0" presId="urn:microsoft.com/office/officeart/2005/8/layout/vList2"/>
    <dgm:cxn modelId="{0D404220-3937-4676-A175-FE40A9E7DE95}" srcId="{4C831C07-B14B-4272-A7DA-000B1B90D8F9}" destId="{8CEEB951-D140-46CF-B161-C950E088A0CE}" srcOrd="1" destOrd="0" parTransId="{D74E836B-D973-4DC4-882F-94FBDD10F85E}" sibTransId="{443CD5B5-B607-49CB-9F84-AAFB1D9327B2}"/>
    <dgm:cxn modelId="{F2D2903A-6A1E-48D9-8FB9-B8A35BB438B0}" srcId="{8CEEB951-D140-46CF-B161-C950E088A0CE}" destId="{51C95356-7ECE-4D25-9669-7D7F1E06F1E9}" srcOrd="0" destOrd="0" parTransId="{14372997-E7C5-4DBA-BEE2-3B69A6BED4D8}" sibTransId="{4CAEAEA5-CD80-42A4-8AA6-8DB1DB6CC474}"/>
    <dgm:cxn modelId="{C7BED559-E0BC-D04E-8BAE-BD39EB239EF4}" type="presOf" srcId="{8CEEB951-D140-46CF-B161-C950E088A0CE}" destId="{71DF6033-C35F-3943-BB45-650E11FEF4E8}" srcOrd="0" destOrd="0" presId="urn:microsoft.com/office/officeart/2005/8/layout/vList2"/>
    <dgm:cxn modelId="{94EF4E7B-A517-1E41-9E48-4AB22A38018F}" type="presOf" srcId="{87BE1CAB-0222-4FC1-9A3F-EFD5C79907A3}" destId="{BCC4C5F3-6F0E-CB43-8696-5E83DB3CE809}" srcOrd="0" destOrd="2" presId="urn:microsoft.com/office/officeart/2005/8/layout/vList2"/>
    <dgm:cxn modelId="{6C02B1B4-E46A-42CB-8D49-5EA41CD22F21}" srcId="{8CEEB951-D140-46CF-B161-C950E088A0CE}" destId="{FA5D727D-40E7-47D1-82E3-924CF14C586E}" srcOrd="1" destOrd="0" parTransId="{0D5EDE94-5590-4831-9393-42FA7F7DDCF3}" sibTransId="{0ABE59FD-7FAA-46A6-8436-A36D624DD53B}"/>
    <dgm:cxn modelId="{6945EBC0-DB50-4F88-AB64-FE7066AD86B5}" srcId="{8CEEB951-D140-46CF-B161-C950E088A0CE}" destId="{87BE1CAB-0222-4FC1-9A3F-EFD5C79907A3}" srcOrd="2" destOrd="0" parTransId="{679AF2AC-5E12-4E7F-B128-56BCD73BD7F1}" sibTransId="{A565E2C5-7F9F-429A-A5ED-D3D361D2ED0B}"/>
    <dgm:cxn modelId="{239FACC2-8545-D449-877C-76020036156F}" type="presOf" srcId="{FA5D727D-40E7-47D1-82E3-924CF14C586E}" destId="{BCC4C5F3-6F0E-CB43-8696-5E83DB3CE809}" srcOrd="0" destOrd="1" presId="urn:microsoft.com/office/officeart/2005/8/layout/vList2"/>
    <dgm:cxn modelId="{BB8564C7-AD88-4FA7-AB25-383DB0644439}" srcId="{8CEEB951-D140-46CF-B161-C950E088A0CE}" destId="{2DB1E35B-F7A8-4715-AD17-0C9F46C4FA78}" srcOrd="3" destOrd="0" parTransId="{7B6CA7AD-8BB2-469A-878E-9E2EF6AEF761}" sibTransId="{1FDA76B2-4220-4720-BF7F-E6D8B4DAC6E4}"/>
    <dgm:cxn modelId="{6E2729EE-DE72-AC40-8729-280D76F19A31}" type="presOf" srcId="{2DB1E35B-F7A8-4715-AD17-0C9F46C4FA78}" destId="{BCC4C5F3-6F0E-CB43-8696-5E83DB3CE809}" srcOrd="0" destOrd="3" presId="urn:microsoft.com/office/officeart/2005/8/layout/vList2"/>
    <dgm:cxn modelId="{E349C9EF-21EE-42A8-AE09-94C00D65FA1C}" srcId="{4C831C07-B14B-4272-A7DA-000B1B90D8F9}" destId="{A92DE71A-6DE2-4454-84F2-7C6B145D514F}" srcOrd="0" destOrd="0" parTransId="{516DBF26-3F28-4B47-B112-09C5F88764F5}" sibTransId="{B6757FDD-D590-49F3-9953-F9A8C44AD28D}"/>
    <dgm:cxn modelId="{4D7CF9F7-C302-6642-AC28-3AB553A6399C}" type="presOf" srcId="{4C831C07-B14B-4272-A7DA-000B1B90D8F9}" destId="{02CA0F62-B53C-A14F-9C31-03CD9889D22E}" srcOrd="0" destOrd="0" presId="urn:microsoft.com/office/officeart/2005/8/layout/vList2"/>
    <dgm:cxn modelId="{7B3ECE2C-CB10-D843-BC88-8B6906A357DF}" type="presParOf" srcId="{02CA0F62-B53C-A14F-9C31-03CD9889D22E}" destId="{32938828-D7E7-D748-9841-12AD7128F147}" srcOrd="0" destOrd="0" presId="urn:microsoft.com/office/officeart/2005/8/layout/vList2"/>
    <dgm:cxn modelId="{C33174C0-8215-0940-AC6B-311EEDFAC7F6}" type="presParOf" srcId="{02CA0F62-B53C-A14F-9C31-03CD9889D22E}" destId="{9F012C73-755C-184D-B61D-0F903A60478B}" srcOrd="1" destOrd="0" presId="urn:microsoft.com/office/officeart/2005/8/layout/vList2"/>
    <dgm:cxn modelId="{37CB9CB5-9257-6A45-8737-99846D111FB1}" type="presParOf" srcId="{02CA0F62-B53C-A14F-9C31-03CD9889D22E}" destId="{71DF6033-C35F-3943-BB45-650E11FEF4E8}" srcOrd="2" destOrd="0" presId="urn:microsoft.com/office/officeart/2005/8/layout/vList2"/>
    <dgm:cxn modelId="{0226B646-A563-264B-894D-34358A425989}" type="presParOf" srcId="{02CA0F62-B53C-A14F-9C31-03CD9889D22E}" destId="{BCC4C5F3-6F0E-CB43-8696-5E83DB3CE809}"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DBC7FD-6C26-4DF1-8780-001AE66F8B97}"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638F2933-E04D-4691-B9CD-CEBEBB1892C3}">
      <dgm:prSet/>
      <dgm:spPr/>
      <dgm:t>
        <a:bodyPr/>
        <a:lstStyle/>
        <a:p>
          <a:r>
            <a:rPr lang="en-US"/>
            <a:t>Critères vagues qui donnent un pouvoir de discernement très large</a:t>
          </a:r>
        </a:p>
      </dgm:t>
    </dgm:pt>
    <dgm:pt modelId="{675E8A58-049A-4CB3-900F-AAABFFB49F41}" type="parTrans" cxnId="{84B16D1F-5794-4FF9-877C-B6108120AC1C}">
      <dgm:prSet/>
      <dgm:spPr/>
      <dgm:t>
        <a:bodyPr/>
        <a:lstStyle/>
        <a:p>
          <a:endParaRPr lang="en-US"/>
        </a:p>
      </dgm:t>
    </dgm:pt>
    <dgm:pt modelId="{E459FF23-543A-45BA-8002-D923196D25AC}" type="sibTrans" cxnId="{84B16D1F-5794-4FF9-877C-B6108120AC1C}">
      <dgm:prSet/>
      <dgm:spPr/>
      <dgm:t>
        <a:bodyPr/>
        <a:lstStyle/>
        <a:p>
          <a:endParaRPr lang="en-US"/>
        </a:p>
      </dgm:t>
    </dgm:pt>
    <dgm:pt modelId="{8F59BE66-FF32-4D07-8FC1-421027FF0370}">
      <dgm:prSet/>
      <dgm:spPr/>
      <dgm:t>
        <a:bodyPr/>
        <a:lstStyle/>
        <a:p>
          <a:r>
            <a:rPr lang="en-US" dirty="0" err="1"/>
            <a:t>Fardeau</a:t>
          </a:r>
          <a:r>
            <a:rPr lang="en-US" dirty="0"/>
            <a:t> de </a:t>
          </a:r>
          <a:r>
            <a:rPr lang="en-US" dirty="0" err="1"/>
            <a:t>preuve</a:t>
          </a:r>
          <a:r>
            <a:rPr lang="en-US" dirty="0"/>
            <a:t>: ‘hors de toute doute </a:t>
          </a:r>
          <a:r>
            <a:rPr lang="en-US" dirty="0" err="1"/>
            <a:t>raisonnable</a:t>
          </a:r>
          <a:r>
            <a:rPr lang="en-US" dirty="0"/>
            <a:t>’</a:t>
          </a:r>
        </a:p>
      </dgm:t>
    </dgm:pt>
    <dgm:pt modelId="{E2E900D4-00B9-459C-9981-594E9D64699C}" type="parTrans" cxnId="{F5306BE6-AC3E-4064-9A1E-C6B927F3B9D5}">
      <dgm:prSet/>
      <dgm:spPr/>
      <dgm:t>
        <a:bodyPr/>
        <a:lstStyle/>
        <a:p>
          <a:endParaRPr lang="en-US"/>
        </a:p>
      </dgm:t>
    </dgm:pt>
    <dgm:pt modelId="{A7914E2D-CF16-4275-A55B-572A21927E9A}" type="sibTrans" cxnId="{F5306BE6-AC3E-4064-9A1E-C6B927F3B9D5}">
      <dgm:prSet/>
      <dgm:spPr/>
      <dgm:t>
        <a:bodyPr/>
        <a:lstStyle/>
        <a:p>
          <a:endParaRPr lang="en-US"/>
        </a:p>
      </dgm:t>
    </dgm:pt>
    <dgm:pt modelId="{CA1AC17B-6D47-F54C-A827-9B25BB71EFB8}" type="pres">
      <dgm:prSet presAssocID="{FBDBC7FD-6C26-4DF1-8780-001AE66F8B97}" presName="hierChild1" presStyleCnt="0">
        <dgm:presLayoutVars>
          <dgm:chPref val="1"/>
          <dgm:dir/>
          <dgm:animOne val="branch"/>
          <dgm:animLvl val="lvl"/>
          <dgm:resizeHandles/>
        </dgm:presLayoutVars>
      </dgm:prSet>
      <dgm:spPr/>
    </dgm:pt>
    <dgm:pt modelId="{37D826B3-3493-5E4D-BB24-E53C35520759}" type="pres">
      <dgm:prSet presAssocID="{638F2933-E04D-4691-B9CD-CEBEBB1892C3}" presName="hierRoot1" presStyleCnt="0"/>
      <dgm:spPr/>
    </dgm:pt>
    <dgm:pt modelId="{0C47D36E-E8BF-C445-A015-42E85E55FCD7}" type="pres">
      <dgm:prSet presAssocID="{638F2933-E04D-4691-B9CD-CEBEBB1892C3}" presName="composite" presStyleCnt="0"/>
      <dgm:spPr/>
    </dgm:pt>
    <dgm:pt modelId="{6FC71216-1DEB-6A4A-90C3-FA9BEF91DFE4}" type="pres">
      <dgm:prSet presAssocID="{638F2933-E04D-4691-B9CD-CEBEBB1892C3}" presName="background" presStyleLbl="node0" presStyleIdx="0" presStyleCnt="2"/>
      <dgm:spPr/>
    </dgm:pt>
    <dgm:pt modelId="{6A9858A1-8296-7448-B580-37E9AA0E8F69}" type="pres">
      <dgm:prSet presAssocID="{638F2933-E04D-4691-B9CD-CEBEBB1892C3}" presName="text" presStyleLbl="fgAcc0" presStyleIdx="0" presStyleCnt="2">
        <dgm:presLayoutVars>
          <dgm:chPref val="3"/>
        </dgm:presLayoutVars>
      </dgm:prSet>
      <dgm:spPr/>
    </dgm:pt>
    <dgm:pt modelId="{17C171B4-FB87-8541-9048-A8421901FCBA}" type="pres">
      <dgm:prSet presAssocID="{638F2933-E04D-4691-B9CD-CEBEBB1892C3}" presName="hierChild2" presStyleCnt="0"/>
      <dgm:spPr/>
    </dgm:pt>
    <dgm:pt modelId="{96F5A709-6FD9-A14E-A808-270529FCC81F}" type="pres">
      <dgm:prSet presAssocID="{8F59BE66-FF32-4D07-8FC1-421027FF0370}" presName="hierRoot1" presStyleCnt="0"/>
      <dgm:spPr/>
    </dgm:pt>
    <dgm:pt modelId="{1D1F0A2A-FEE2-5C40-B95A-2944185160F8}" type="pres">
      <dgm:prSet presAssocID="{8F59BE66-FF32-4D07-8FC1-421027FF0370}" presName="composite" presStyleCnt="0"/>
      <dgm:spPr/>
    </dgm:pt>
    <dgm:pt modelId="{E2CFF2CA-0762-464C-8BC0-BFD5932E85F6}" type="pres">
      <dgm:prSet presAssocID="{8F59BE66-FF32-4D07-8FC1-421027FF0370}" presName="background" presStyleLbl="node0" presStyleIdx="1" presStyleCnt="2"/>
      <dgm:spPr/>
    </dgm:pt>
    <dgm:pt modelId="{1DA402E1-B6F8-004D-832B-ECC734A7AE1C}" type="pres">
      <dgm:prSet presAssocID="{8F59BE66-FF32-4D07-8FC1-421027FF0370}" presName="text" presStyleLbl="fgAcc0" presStyleIdx="1" presStyleCnt="2">
        <dgm:presLayoutVars>
          <dgm:chPref val="3"/>
        </dgm:presLayoutVars>
      </dgm:prSet>
      <dgm:spPr/>
    </dgm:pt>
    <dgm:pt modelId="{D5BE304D-433F-774D-8BAA-94A5E058BAB6}" type="pres">
      <dgm:prSet presAssocID="{8F59BE66-FF32-4D07-8FC1-421027FF0370}" presName="hierChild2" presStyleCnt="0"/>
      <dgm:spPr/>
    </dgm:pt>
  </dgm:ptLst>
  <dgm:cxnLst>
    <dgm:cxn modelId="{84B16D1F-5794-4FF9-877C-B6108120AC1C}" srcId="{FBDBC7FD-6C26-4DF1-8780-001AE66F8B97}" destId="{638F2933-E04D-4691-B9CD-CEBEBB1892C3}" srcOrd="0" destOrd="0" parTransId="{675E8A58-049A-4CB3-900F-AAABFFB49F41}" sibTransId="{E459FF23-543A-45BA-8002-D923196D25AC}"/>
    <dgm:cxn modelId="{4BDC122D-5C88-334D-BE05-59620888F36B}" type="presOf" srcId="{638F2933-E04D-4691-B9CD-CEBEBB1892C3}" destId="{6A9858A1-8296-7448-B580-37E9AA0E8F69}" srcOrd="0" destOrd="0" presId="urn:microsoft.com/office/officeart/2005/8/layout/hierarchy1"/>
    <dgm:cxn modelId="{D17598A4-CBFE-4B4C-99D0-2454CAD6A5B2}" type="presOf" srcId="{8F59BE66-FF32-4D07-8FC1-421027FF0370}" destId="{1DA402E1-B6F8-004D-832B-ECC734A7AE1C}" srcOrd="0" destOrd="0" presId="urn:microsoft.com/office/officeart/2005/8/layout/hierarchy1"/>
    <dgm:cxn modelId="{F5306BE6-AC3E-4064-9A1E-C6B927F3B9D5}" srcId="{FBDBC7FD-6C26-4DF1-8780-001AE66F8B97}" destId="{8F59BE66-FF32-4D07-8FC1-421027FF0370}" srcOrd="1" destOrd="0" parTransId="{E2E900D4-00B9-459C-9981-594E9D64699C}" sibTransId="{A7914E2D-CF16-4275-A55B-572A21927E9A}"/>
    <dgm:cxn modelId="{FC78C1FF-15EB-964D-A4B2-C8409CAD3CDC}" type="presOf" srcId="{FBDBC7FD-6C26-4DF1-8780-001AE66F8B97}" destId="{CA1AC17B-6D47-F54C-A827-9B25BB71EFB8}" srcOrd="0" destOrd="0" presId="urn:microsoft.com/office/officeart/2005/8/layout/hierarchy1"/>
    <dgm:cxn modelId="{8DF16DC7-D7B5-C347-B0EA-EEC83CB302D0}" type="presParOf" srcId="{CA1AC17B-6D47-F54C-A827-9B25BB71EFB8}" destId="{37D826B3-3493-5E4D-BB24-E53C35520759}" srcOrd="0" destOrd="0" presId="urn:microsoft.com/office/officeart/2005/8/layout/hierarchy1"/>
    <dgm:cxn modelId="{AE727252-B5D7-9442-9E1D-39F014093359}" type="presParOf" srcId="{37D826B3-3493-5E4D-BB24-E53C35520759}" destId="{0C47D36E-E8BF-C445-A015-42E85E55FCD7}" srcOrd="0" destOrd="0" presId="urn:microsoft.com/office/officeart/2005/8/layout/hierarchy1"/>
    <dgm:cxn modelId="{FBE52D28-2811-004A-B6BB-C73478B4D03A}" type="presParOf" srcId="{0C47D36E-E8BF-C445-A015-42E85E55FCD7}" destId="{6FC71216-1DEB-6A4A-90C3-FA9BEF91DFE4}" srcOrd="0" destOrd="0" presId="urn:microsoft.com/office/officeart/2005/8/layout/hierarchy1"/>
    <dgm:cxn modelId="{8C3ED11B-D9F0-AD49-876F-C0DBFB69DF32}" type="presParOf" srcId="{0C47D36E-E8BF-C445-A015-42E85E55FCD7}" destId="{6A9858A1-8296-7448-B580-37E9AA0E8F69}" srcOrd="1" destOrd="0" presId="urn:microsoft.com/office/officeart/2005/8/layout/hierarchy1"/>
    <dgm:cxn modelId="{A754FAF0-BF49-5240-A944-62649BCAEB18}" type="presParOf" srcId="{37D826B3-3493-5E4D-BB24-E53C35520759}" destId="{17C171B4-FB87-8541-9048-A8421901FCBA}" srcOrd="1" destOrd="0" presId="urn:microsoft.com/office/officeart/2005/8/layout/hierarchy1"/>
    <dgm:cxn modelId="{1D991FC2-B204-4348-AAD4-71FB8C64AF0C}" type="presParOf" srcId="{CA1AC17B-6D47-F54C-A827-9B25BB71EFB8}" destId="{96F5A709-6FD9-A14E-A808-270529FCC81F}" srcOrd="1" destOrd="0" presId="urn:microsoft.com/office/officeart/2005/8/layout/hierarchy1"/>
    <dgm:cxn modelId="{B8A1703A-E16C-9A48-A9F6-171E9B201322}" type="presParOf" srcId="{96F5A709-6FD9-A14E-A808-270529FCC81F}" destId="{1D1F0A2A-FEE2-5C40-B95A-2944185160F8}" srcOrd="0" destOrd="0" presId="urn:microsoft.com/office/officeart/2005/8/layout/hierarchy1"/>
    <dgm:cxn modelId="{42784FCC-89C4-2C4B-BFC4-A60CE414CBD4}" type="presParOf" srcId="{1D1F0A2A-FEE2-5C40-B95A-2944185160F8}" destId="{E2CFF2CA-0762-464C-8BC0-BFD5932E85F6}" srcOrd="0" destOrd="0" presId="urn:microsoft.com/office/officeart/2005/8/layout/hierarchy1"/>
    <dgm:cxn modelId="{984F8B30-4652-5348-8FEF-CD58DA01DAB4}" type="presParOf" srcId="{1D1F0A2A-FEE2-5C40-B95A-2944185160F8}" destId="{1DA402E1-B6F8-004D-832B-ECC734A7AE1C}" srcOrd="1" destOrd="0" presId="urn:microsoft.com/office/officeart/2005/8/layout/hierarchy1"/>
    <dgm:cxn modelId="{8A30B7D3-A4EC-6C42-825D-2BE99D8E48B6}" type="presParOf" srcId="{96F5A709-6FD9-A14E-A808-270529FCC81F}" destId="{D5BE304D-433F-774D-8BAA-94A5E058BAB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1C82F6-9497-D142-A153-0B18CB414B26}">
      <dsp:nvSpPr>
        <dsp:cNvPr id="0" name=""/>
        <dsp:cNvSpPr/>
      </dsp:nvSpPr>
      <dsp:spPr>
        <a:xfrm>
          <a:off x="4986396" y="1275342"/>
          <a:ext cx="980037" cy="91440"/>
        </a:xfrm>
        <a:custGeom>
          <a:avLst/>
          <a:gdLst/>
          <a:ahLst/>
          <a:cxnLst/>
          <a:rect l="0" t="0" r="0" b="0"/>
          <a:pathLst>
            <a:path>
              <a:moveTo>
                <a:pt x="0" y="45720"/>
              </a:moveTo>
              <a:lnTo>
                <a:pt x="980037"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51149" y="1316009"/>
        <a:ext cx="50531" cy="10106"/>
      </dsp:txXfrm>
    </dsp:sp>
    <dsp:sp modelId="{CB0AE0C9-4C41-8144-8869-41A1857E42D9}">
      <dsp:nvSpPr>
        <dsp:cNvPr id="0" name=""/>
        <dsp:cNvSpPr/>
      </dsp:nvSpPr>
      <dsp:spPr>
        <a:xfrm>
          <a:off x="594120" y="2839"/>
          <a:ext cx="4394075" cy="263644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313" tIns="226009" rIns="215313" bIns="226009" numCol="1" spcCol="1270" anchor="ctr" anchorCtr="0">
          <a:noAutofit/>
        </a:bodyPr>
        <a:lstStyle/>
        <a:p>
          <a:pPr marL="0" lvl="0" indent="0" algn="ctr" defTabSz="977900">
            <a:lnSpc>
              <a:spcPct val="90000"/>
            </a:lnSpc>
            <a:spcBef>
              <a:spcPct val="0"/>
            </a:spcBef>
            <a:spcAft>
              <a:spcPct val="35000"/>
            </a:spcAft>
            <a:buNone/>
          </a:pPr>
          <a:r>
            <a:rPr lang="en-US" sz="2200" b="1" kern="1200" dirty="0"/>
            <a:t>L’AMM PAS UN DERNIER RECOURS: </a:t>
          </a:r>
          <a:r>
            <a:rPr lang="en-US" sz="2200" kern="1200" dirty="0"/>
            <a:t>Pas </a:t>
          </a:r>
          <a:r>
            <a:rPr lang="en-US" sz="2200" kern="1200" dirty="0" err="1"/>
            <a:t>besoin</a:t>
          </a:r>
          <a:r>
            <a:rPr lang="en-US" sz="2200" kern="1200" dirty="0"/>
            <a:t> de </a:t>
          </a:r>
          <a:r>
            <a:rPr lang="en-US" sz="2200" kern="1200" dirty="0" err="1"/>
            <a:t>s’assurer</a:t>
          </a:r>
          <a:r>
            <a:rPr lang="en-US" sz="2200" kern="1200" dirty="0"/>
            <a:t> </a:t>
          </a:r>
          <a:r>
            <a:rPr lang="en-US" sz="2200" kern="1200" dirty="0" err="1"/>
            <a:t>qu’autres</a:t>
          </a:r>
          <a:r>
            <a:rPr lang="en-US" sz="2200" kern="1200" dirty="0"/>
            <a:t> option </a:t>
          </a:r>
          <a:r>
            <a:rPr lang="en-US" sz="2200" kern="1200" dirty="0" err="1"/>
            <a:t>médicales</a:t>
          </a:r>
          <a:r>
            <a:rPr lang="en-US" sz="2200" kern="1200" dirty="0"/>
            <a:t>/de support </a:t>
          </a:r>
          <a:r>
            <a:rPr lang="en-US" sz="2200" kern="1200" dirty="0" err="1"/>
            <a:t>soient</a:t>
          </a:r>
          <a:r>
            <a:rPr lang="en-US" sz="2200" kern="1200" dirty="0"/>
            <a:t> </a:t>
          </a:r>
          <a:r>
            <a:rPr lang="en-US" sz="2200" kern="1200" dirty="0" err="1"/>
            <a:t>disponibles</a:t>
          </a:r>
          <a:r>
            <a:rPr lang="en-US" sz="2200" kern="1200" dirty="0"/>
            <a:t> et </a:t>
          </a:r>
          <a:r>
            <a:rPr lang="en-US" sz="2200" kern="1200" dirty="0" err="1"/>
            <a:t>épuisées</a:t>
          </a:r>
          <a:endParaRPr lang="en-US" sz="2200" kern="1200" dirty="0"/>
        </a:p>
      </dsp:txBody>
      <dsp:txXfrm>
        <a:off x="594120" y="2839"/>
        <a:ext cx="4394075" cy="2636445"/>
      </dsp:txXfrm>
    </dsp:sp>
    <dsp:sp modelId="{232D4F3E-7882-2644-9D4E-15D04B8E5BD9}">
      <dsp:nvSpPr>
        <dsp:cNvPr id="0" name=""/>
        <dsp:cNvSpPr/>
      </dsp:nvSpPr>
      <dsp:spPr>
        <a:xfrm>
          <a:off x="10391109" y="1275342"/>
          <a:ext cx="980037" cy="91440"/>
        </a:xfrm>
        <a:custGeom>
          <a:avLst/>
          <a:gdLst/>
          <a:ahLst/>
          <a:cxnLst/>
          <a:rect l="0" t="0" r="0" b="0"/>
          <a:pathLst>
            <a:path>
              <a:moveTo>
                <a:pt x="0" y="45720"/>
              </a:moveTo>
              <a:lnTo>
                <a:pt x="980037" y="45720"/>
              </a:lnTo>
            </a:path>
          </a:pathLst>
        </a:custGeom>
        <a:noFill/>
        <a:ln w="9525" cap="flat" cmpd="sng" algn="ctr">
          <a:solidFill>
            <a:schemeClr val="accent2">
              <a:hueOff val="1560506"/>
              <a:satOff val="-1946"/>
              <a:lumOff val="45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855862" y="1316009"/>
        <a:ext cx="50531" cy="10106"/>
      </dsp:txXfrm>
    </dsp:sp>
    <dsp:sp modelId="{9592E016-A1E6-FB45-BB24-3F30BF7B649B}">
      <dsp:nvSpPr>
        <dsp:cNvPr id="0" name=""/>
        <dsp:cNvSpPr/>
      </dsp:nvSpPr>
      <dsp:spPr>
        <a:xfrm>
          <a:off x="5998833" y="2839"/>
          <a:ext cx="4394075" cy="2636445"/>
        </a:xfrm>
        <a:prstGeom prst="rect">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313" tIns="226009" rIns="215313" bIns="226009" numCol="1" spcCol="1270" anchor="ctr" anchorCtr="0">
          <a:noAutofit/>
        </a:bodyPr>
        <a:lstStyle/>
        <a:p>
          <a:pPr marL="0" lvl="0" indent="0" algn="ctr" defTabSz="977900">
            <a:lnSpc>
              <a:spcPct val="90000"/>
            </a:lnSpc>
            <a:spcBef>
              <a:spcPct val="0"/>
            </a:spcBef>
            <a:spcAft>
              <a:spcPct val="35000"/>
            </a:spcAft>
            <a:buNone/>
          </a:pPr>
          <a:r>
            <a:rPr lang="en-US" sz="2200" b="1" kern="1200" dirty="0" err="1"/>
            <a:t>Critères</a:t>
          </a:r>
          <a:r>
            <a:rPr lang="en-US" sz="2200" b="1" kern="1200" dirty="0"/>
            <a:t> </a:t>
          </a:r>
          <a:r>
            <a:rPr lang="en-US" sz="2200" b="1" kern="1200" dirty="0" err="1"/>
            <a:t>d’accès</a:t>
          </a:r>
          <a:r>
            <a:rPr lang="en-US" sz="2200" b="1" kern="1200" dirty="0"/>
            <a:t>: </a:t>
          </a:r>
          <a:r>
            <a:rPr lang="en-US" sz="2200" kern="1200" dirty="0" err="1"/>
            <a:t>vagues</a:t>
          </a:r>
          <a:r>
            <a:rPr lang="en-US" sz="2200" kern="1200" dirty="0"/>
            <a:t>, </a:t>
          </a:r>
          <a:r>
            <a:rPr lang="en-US" sz="2200" kern="1200" dirty="0" err="1"/>
            <a:t>subjectifs</a:t>
          </a:r>
          <a:r>
            <a:rPr lang="en-US" sz="2200" kern="1200" dirty="0"/>
            <a:t>, </a:t>
          </a:r>
          <a:r>
            <a:rPr lang="en-US" sz="2200" kern="1200" dirty="0" err="1"/>
            <a:t>sujets</a:t>
          </a:r>
          <a:r>
            <a:rPr lang="en-US" sz="2200" kern="1200" dirty="0"/>
            <a:t> à </a:t>
          </a:r>
          <a:r>
            <a:rPr lang="en-US" sz="2200" kern="1200" dirty="0" err="1"/>
            <a:t>l’interprétation</a:t>
          </a:r>
          <a:r>
            <a:rPr lang="en-US" sz="2200" kern="1200" dirty="0"/>
            <a:t> </a:t>
          </a:r>
        </a:p>
        <a:p>
          <a:pPr marL="0" lvl="0" indent="0" algn="ctr" defTabSz="977900">
            <a:lnSpc>
              <a:spcPct val="90000"/>
            </a:lnSpc>
            <a:spcBef>
              <a:spcPct val="0"/>
            </a:spcBef>
            <a:spcAft>
              <a:spcPct val="35000"/>
            </a:spcAft>
            <a:buNone/>
          </a:pPr>
          <a:r>
            <a:rPr lang="en-US" sz="2200" b="1" kern="1200" dirty="0" err="1"/>
            <a:t>Résultat</a:t>
          </a:r>
          <a:r>
            <a:rPr lang="en-US" sz="2200" b="1" kern="1200" dirty="0"/>
            <a:t>: Grande marge de </a:t>
          </a:r>
          <a:r>
            <a:rPr lang="en-US" sz="2200" b="1" kern="1200" dirty="0" err="1"/>
            <a:t>discrétion</a:t>
          </a:r>
          <a:r>
            <a:rPr lang="en-US" sz="2200" kern="1200" dirty="0"/>
            <a:t>, </a:t>
          </a:r>
          <a:r>
            <a:rPr lang="en-US" sz="2200" kern="1200" dirty="0" err="1"/>
            <a:t>contrairement</a:t>
          </a:r>
          <a:r>
            <a:rPr lang="en-US" sz="2200" kern="1200" dirty="0"/>
            <a:t> aux </a:t>
          </a:r>
          <a:r>
            <a:rPr lang="en-US" sz="2200" kern="1200" dirty="0" err="1"/>
            <a:t>critères</a:t>
          </a:r>
          <a:r>
            <a:rPr lang="en-US" sz="2200" kern="1200" dirty="0"/>
            <a:t> </a:t>
          </a:r>
          <a:r>
            <a:rPr lang="en-US" sz="2200" kern="1200" dirty="0" err="1"/>
            <a:t>médicaux</a:t>
          </a:r>
          <a:r>
            <a:rPr lang="en-US" sz="2200" kern="1200" dirty="0"/>
            <a:t> </a:t>
          </a:r>
          <a:r>
            <a:rPr lang="en-US" sz="2200" kern="1200" dirty="0" err="1"/>
            <a:t>fondés</a:t>
          </a:r>
          <a:r>
            <a:rPr lang="en-US" sz="2200" kern="1200" dirty="0"/>
            <a:t> sur des données </a:t>
          </a:r>
          <a:r>
            <a:rPr lang="en-US" sz="2200" kern="1200" dirty="0" err="1"/>
            <a:t>probantes</a:t>
          </a:r>
          <a:endParaRPr lang="en-US" sz="2200" kern="1200" dirty="0"/>
        </a:p>
      </dsp:txBody>
      <dsp:txXfrm>
        <a:off x="5998833" y="2839"/>
        <a:ext cx="4394075" cy="2636445"/>
      </dsp:txXfrm>
    </dsp:sp>
    <dsp:sp modelId="{085F769F-3001-9D43-B44F-B7FA3FAD2B9B}">
      <dsp:nvSpPr>
        <dsp:cNvPr id="0" name=""/>
        <dsp:cNvSpPr/>
      </dsp:nvSpPr>
      <dsp:spPr>
        <a:xfrm>
          <a:off x="2791158" y="2637485"/>
          <a:ext cx="10809426" cy="980037"/>
        </a:xfrm>
        <a:custGeom>
          <a:avLst/>
          <a:gdLst/>
          <a:ahLst/>
          <a:cxnLst/>
          <a:rect l="0" t="0" r="0" b="0"/>
          <a:pathLst>
            <a:path>
              <a:moveTo>
                <a:pt x="10809426" y="0"/>
              </a:moveTo>
              <a:lnTo>
                <a:pt x="10809426" y="507118"/>
              </a:lnTo>
              <a:lnTo>
                <a:pt x="0" y="507118"/>
              </a:lnTo>
              <a:lnTo>
                <a:pt x="0" y="980037"/>
              </a:lnTo>
            </a:path>
          </a:pathLst>
        </a:custGeom>
        <a:noFill/>
        <a:ln w="9525" cap="flat" cmpd="sng" algn="ctr">
          <a:solidFill>
            <a:schemeClr val="accent2">
              <a:hueOff val="3121013"/>
              <a:satOff val="-3893"/>
              <a:lumOff val="91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924457" y="3122450"/>
        <a:ext cx="542828" cy="10106"/>
      </dsp:txXfrm>
    </dsp:sp>
    <dsp:sp modelId="{7CDB95C2-30F9-9144-A4FE-2DE78DC80273}">
      <dsp:nvSpPr>
        <dsp:cNvPr id="0" name=""/>
        <dsp:cNvSpPr/>
      </dsp:nvSpPr>
      <dsp:spPr>
        <a:xfrm>
          <a:off x="11403546" y="2839"/>
          <a:ext cx="4394075" cy="2636445"/>
        </a:xfrm>
        <a:prstGeom prst="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313" tIns="226009" rIns="215313" bIns="226009" numCol="1" spcCol="1270" anchor="ctr" anchorCtr="0">
          <a:noAutofit/>
        </a:bodyPr>
        <a:lstStyle/>
        <a:p>
          <a:pPr marL="0" lvl="0" indent="0" algn="ctr" defTabSz="977900">
            <a:lnSpc>
              <a:spcPct val="90000"/>
            </a:lnSpc>
            <a:spcBef>
              <a:spcPct val="0"/>
            </a:spcBef>
            <a:spcAft>
              <a:spcPct val="35000"/>
            </a:spcAft>
            <a:buNone/>
          </a:pPr>
          <a:r>
            <a:rPr lang="en-US" sz="2200" b="1" kern="1200" dirty="0"/>
            <a:t>Concentration de </a:t>
          </a:r>
          <a:r>
            <a:rPr lang="en-US" sz="2200" b="1" kern="1200" dirty="0" err="1"/>
            <a:t>prestataires</a:t>
          </a:r>
          <a:r>
            <a:rPr lang="en-US" sz="2200" b="1" kern="1200" dirty="0"/>
            <a:t>: 361 des 2200 </a:t>
          </a:r>
          <a:r>
            <a:rPr lang="en-US" sz="2200" b="1" kern="1200" dirty="0" err="1"/>
            <a:t>prestataires</a:t>
          </a:r>
          <a:r>
            <a:rPr lang="en-US" sz="2200" b="1" kern="1200" dirty="0"/>
            <a:t> </a:t>
          </a:r>
          <a:r>
            <a:rPr lang="en-US" sz="2200" b="1" kern="1200" dirty="0" err="1"/>
            <a:t>responsables</a:t>
          </a:r>
          <a:r>
            <a:rPr lang="en-US" sz="2200" b="1" kern="1200" dirty="0"/>
            <a:t> pour 66.4% / 58.4% Volet 1 / 2</a:t>
          </a:r>
        </a:p>
      </dsp:txBody>
      <dsp:txXfrm>
        <a:off x="11403546" y="2839"/>
        <a:ext cx="4394075" cy="2636445"/>
      </dsp:txXfrm>
    </dsp:sp>
    <dsp:sp modelId="{5751BA43-F184-D443-832B-BB93B857BC75}">
      <dsp:nvSpPr>
        <dsp:cNvPr id="0" name=""/>
        <dsp:cNvSpPr/>
      </dsp:nvSpPr>
      <dsp:spPr>
        <a:xfrm>
          <a:off x="4986396" y="4922425"/>
          <a:ext cx="980037" cy="91440"/>
        </a:xfrm>
        <a:custGeom>
          <a:avLst/>
          <a:gdLst/>
          <a:ahLst/>
          <a:cxnLst/>
          <a:rect l="0" t="0" r="0" b="0"/>
          <a:pathLst>
            <a:path>
              <a:moveTo>
                <a:pt x="0" y="45720"/>
              </a:moveTo>
              <a:lnTo>
                <a:pt x="980037" y="45720"/>
              </a:lnTo>
            </a:path>
          </a:pathLst>
        </a:custGeom>
        <a:noFill/>
        <a:ln w="9525" cap="flat" cmpd="sng" algn="ctr">
          <a:solidFill>
            <a:schemeClr val="accent2">
              <a:hueOff val="4681519"/>
              <a:satOff val="-5839"/>
              <a:lumOff val="137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CA" sz="500" kern="1200"/>
        </a:p>
      </dsp:txBody>
      <dsp:txXfrm>
        <a:off x="5451149" y="4963092"/>
        <a:ext cx="50531" cy="10106"/>
      </dsp:txXfrm>
    </dsp:sp>
    <dsp:sp modelId="{E2E466D2-6916-1B40-AD69-3AE745AC40CD}">
      <dsp:nvSpPr>
        <dsp:cNvPr id="0" name=""/>
        <dsp:cNvSpPr/>
      </dsp:nvSpPr>
      <dsp:spPr>
        <a:xfrm>
          <a:off x="594120" y="3649922"/>
          <a:ext cx="4394075" cy="2636445"/>
        </a:xfrm>
        <a:prstGeom prst="rect">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313" tIns="226009" rIns="215313" bIns="226009" numCol="1" spcCol="1270" anchor="ctr" anchorCtr="0">
          <a:noAutofit/>
        </a:bodyPr>
        <a:lstStyle/>
        <a:p>
          <a:pPr marL="0" lvl="0" indent="0" algn="ctr" defTabSz="977900" rtl="0">
            <a:lnSpc>
              <a:spcPct val="90000"/>
            </a:lnSpc>
            <a:spcBef>
              <a:spcPct val="0"/>
            </a:spcBef>
            <a:spcAft>
              <a:spcPct val="35000"/>
            </a:spcAft>
            <a:buNone/>
          </a:pPr>
          <a:r>
            <a:rPr lang="en-US" sz="2200" kern="1200" dirty="0" err="1"/>
            <a:t>Évaluation</a:t>
          </a:r>
          <a:r>
            <a:rPr lang="en-US" sz="2200" kern="1200" dirty="0"/>
            <a:t> par deux </a:t>
          </a:r>
          <a:r>
            <a:rPr lang="en-US" sz="2200" kern="1200" dirty="0" err="1"/>
            <a:t>évaluateurs</a:t>
          </a:r>
          <a:r>
            <a:rPr lang="en-US" sz="2200" kern="1200" dirty="0"/>
            <a:t> </a:t>
          </a:r>
          <a:r>
            <a:rPr lang="en-US" sz="2200" kern="1200" dirty="0" err="1"/>
            <a:t>indépendants</a:t>
          </a:r>
          <a:r>
            <a:rPr lang="en-US" sz="2200" kern="1200" dirty="0"/>
            <a:t>. MAIS: </a:t>
          </a:r>
        </a:p>
        <a:p>
          <a:pPr marL="0" lvl="0" indent="0" algn="ctr" defTabSz="977900" rtl="0">
            <a:lnSpc>
              <a:spcPct val="90000"/>
            </a:lnSpc>
            <a:spcBef>
              <a:spcPct val="0"/>
            </a:spcBef>
            <a:spcAft>
              <a:spcPct val="35000"/>
            </a:spcAft>
            <a:buNone/>
          </a:pPr>
          <a:r>
            <a:rPr lang="en-US" sz="2200" kern="1200" dirty="0"/>
            <a:t>- ‘</a:t>
          </a:r>
          <a:r>
            <a:rPr lang="en-US" sz="2200" kern="1200" dirty="0" err="1"/>
            <a:t>Magasinage</a:t>
          </a:r>
          <a:r>
            <a:rPr lang="en-US" sz="2200" kern="1200" dirty="0"/>
            <a:t>’ pour </a:t>
          </a:r>
          <a:r>
            <a:rPr lang="en-US" sz="2200" kern="1200" dirty="0" err="1"/>
            <a:t>différents</a:t>
          </a:r>
          <a:r>
            <a:rPr lang="en-US" sz="2200" kern="1200" dirty="0"/>
            <a:t> </a:t>
          </a:r>
          <a:r>
            <a:rPr lang="en-US" sz="2200" kern="1200" dirty="0" err="1"/>
            <a:t>évaluateurs</a:t>
          </a:r>
          <a:r>
            <a:rPr lang="en-US" sz="2200" kern="1200" dirty="0"/>
            <a:t> </a:t>
          </a:r>
          <a:r>
            <a:rPr lang="en-US" sz="2200" kern="1200" dirty="0" err="1"/>
            <a:t>permis</a:t>
          </a:r>
          <a:endParaRPr lang="en-US" sz="2200" kern="1200" dirty="0"/>
        </a:p>
        <a:p>
          <a:pPr marL="0" lvl="0" indent="0" algn="ctr" defTabSz="977900" rtl="0">
            <a:lnSpc>
              <a:spcPct val="90000"/>
            </a:lnSpc>
            <a:spcBef>
              <a:spcPct val="0"/>
            </a:spcBef>
            <a:spcAft>
              <a:spcPct val="35000"/>
            </a:spcAft>
            <a:buNone/>
          </a:pPr>
          <a:r>
            <a:rPr lang="en-US" sz="2200" kern="1200" dirty="0"/>
            <a:t>- </a:t>
          </a:r>
          <a:r>
            <a:rPr lang="en-US" sz="2200" kern="1200" dirty="0" err="1"/>
            <a:t>Jugements</a:t>
          </a:r>
          <a:r>
            <a:rPr lang="en-US" sz="2200" kern="1200" dirty="0"/>
            <a:t> </a:t>
          </a:r>
          <a:r>
            <a:rPr lang="en-US" sz="2200" kern="1200" dirty="0" err="1"/>
            <a:t>particuliers</a:t>
          </a:r>
          <a:endParaRPr lang="en-US" sz="2200" kern="1200" dirty="0"/>
        </a:p>
      </dsp:txBody>
      <dsp:txXfrm>
        <a:off x="594120" y="3649922"/>
        <a:ext cx="4394075" cy="2636445"/>
      </dsp:txXfrm>
    </dsp:sp>
    <dsp:sp modelId="{33F328BD-51E7-6846-B50B-7A3C44A1025A}">
      <dsp:nvSpPr>
        <dsp:cNvPr id="0" name=""/>
        <dsp:cNvSpPr/>
      </dsp:nvSpPr>
      <dsp:spPr>
        <a:xfrm>
          <a:off x="5998833" y="3649922"/>
          <a:ext cx="4394075" cy="2636445"/>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313" tIns="226009" rIns="215313" bIns="226009" numCol="1" spcCol="1270" anchor="ctr" anchorCtr="0">
          <a:noAutofit/>
        </a:bodyPr>
        <a:lstStyle/>
        <a:p>
          <a:pPr marL="0" lvl="0" indent="0" algn="ctr" defTabSz="977900">
            <a:lnSpc>
              <a:spcPct val="90000"/>
            </a:lnSpc>
            <a:spcBef>
              <a:spcPct val="0"/>
            </a:spcBef>
            <a:spcAft>
              <a:spcPct val="35000"/>
            </a:spcAft>
            <a:buNone/>
          </a:pPr>
          <a:r>
            <a:rPr lang="en-US" sz="2200" b="1" kern="1200" dirty="0"/>
            <a:t>Politique et pratique </a:t>
          </a:r>
          <a:r>
            <a:rPr lang="en-US" sz="2200" b="1" kern="1200" dirty="0" err="1"/>
            <a:t>axées</a:t>
          </a:r>
          <a:r>
            <a:rPr lang="en-US" sz="2200" b="1" kern="1200" dirty="0"/>
            <a:t> sur L’ACCES, pas sur la protection </a:t>
          </a:r>
          <a:r>
            <a:rPr lang="en-US" sz="2200" b="1" kern="1200" dirty="0" err="1"/>
            <a:t>contre</a:t>
          </a:r>
          <a:r>
            <a:rPr lang="en-US" sz="2200" b="1" kern="1200" dirty="0"/>
            <a:t> la mort </a:t>
          </a:r>
          <a:r>
            <a:rPr lang="en-US" sz="2200" b="1" kern="1200" dirty="0" err="1"/>
            <a:t>prématurée</a:t>
          </a:r>
          <a:endParaRPr lang="en-US" sz="2200" kern="1200" dirty="0"/>
        </a:p>
      </dsp:txBody>
      <dsp:txXfrm>
        <a:off x="5998833" y="3649922"/>
        <a:ext cx="4394075" cy="2636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938828-D7E7-D748-9841-12AD7128F147}">
      <dsp:nvSpPr>
        <dsp:cNvPr id="0" name=""/>
        <dsp:cNvSpPr/>
      </dsp:nvSpPr>
      <dsp:spPr>
        <a:xfrm>
          <a:off x="0" y="54134"/>
          <a:ext cx="16527780" cy="16707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fr-CA" sz="4200" b="0" i="0" kern="1200" baseline="0"/>
            <a:t>La plupart des 103 cas ont été approuvés selon la voie 1 à titre de MNRP; une minorité selon la voie 2. </a:t>
          </a:r>
          <a:endParaRPr lang="en-US" sz="4200" kern="1200"/>
        </a:p>
      </dsp:txBody>
      <dsp:txXfrm>
        <a:off x="81560" y="135694"/>
        <a:ext cx="16364660" cy="1507639"/>
      </dsp:txXfrm>
    </dsp:sp>
    <dsp:sp modelId="{71DF6033-C35F-3943-BB45-650E11FEF4E8}">
      <dsp:nvSpPr>
        <dsp:cNvPr id="0" name=""/>
        <dsp:cNvSpPr/>
      </dsp:nvSpPr>
      <dsp:spPr>
        <a:xfrm>
          <a:off x="0" y="1845854"/>
          <a:ext cx="16527780" cy="16707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fr-CA" sz="4200" b="0" i="0" kern="1200" baseline="0"/>
            <a:t>Impasse : </a:t>
          </a:r>
          <a:endParaRPr lang="en-US" sz="4200" kern="1200"/>
        </a:p>
      </dsp:txBody>
      <dsp:txXfrm>
        <a:off x="81560" y="1927414"/>
        <a:ext cx="16364660" cy="1507639"/>
      </dsp:txXfrm>
    </dsp:sp>
    <dsp:sp modelId="{BCC4C5F3-6F0E-CB43-8696-5E83DB3CE809}">
      <dsp:nvSpPr>
        <dsp:cNvPr id="0" name=""/>
        <dsp:cNvSpPr/>
      </dsp:nvSpPr>
      <dsp:spPr>
        <a:xfrm>
          <a:off x="0" y="3516614"/>
          <a:ext cx="16527780" cy="2738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4757" tIns="53340" rIns="298704" bIns="53340" numCol="1" spcCol="1270" anchor="t" anchorCtr="0">
          <a:noAutofit/>
        </a:bodyPr>
        <a:lstStyle/>
        <a:p>
          <a:pPr marL="285750" lvl="1" indent="-285750" algn="l" defTabSz="1466850">
            <a:lnSpc>
              <a:spcPct val="90000"/>
            </a:lnSpc>
            <a:spcBef>
              <a:spcPct val="0"/>
            </a:spcBef>
            <a:spcAft>
              <a:spcPct val="20000"/>
            </a:spcAft>
            <a:buChar char="•"/>
          </a:pPr>
          <a:r>
            <a:rPr lang="fr-CA" sz="3300" b="0" i="0" kern="1200" baseline="0" dirty="0"/>
            <a:t>Si vraiment il y a MNRP : préoccupations quant à la capacité</a:t>
          </a:r>
          <a:endParaRPr lang="en-US" sz="3300" kern="1200" dirty="0"/>
        </a:p>
        <a:p>
          <a:pPr marL="285750" lvl="1" indent="-285750" algn="l" defTabSz="1466850">
            <a:lnSpc>
              <a:spcPct val="90000"/>
            </a:lnSpc>
            <a:spcBef>
              <a:spcPct val="0"/>
            </a:spcBef>
            <a:spcAft>
              <a:spcPct val="20000"/>
            </a:spcAft>
            <a:buChar char="•"/>
          </a:pPr>
          <a:r>
            <a:rPr lang="fr-CA" sz="3300" b="0" i="0" kern="1200" baseline="0" dirty="0"/>
            <a:t>La réalité : les prestataires d’AMM interprètent souvent très largement la MNRP</a:t>
          </a:r>
          <a:endParaRPr lang="en-US" sz="3300" kern="1200" dirty="0"/>
        </a:p>
        <a:p>
          <a:pPr marL="285750" lvl="1" indent="-285750" algn="l" defTabSz="1466850">
            <a:lnSpc>
              <a:spcPct val="90000"/>
            </a:lnSpc>
            <a:spcBef>
              <a:spcPct val="0"/>
            </a:spcBef>
            <a:spcAft>
              <a:spcPct val="20000"/>
            </a:spcAft>
            <a:buChar char="•"/>
          </a:pPr>
          <a:r>
            <a:rPr lang="fr-CA" sz="3300" b="0" i="1" kern="1200" baseline="0" dirty="0"/>
            <a:t>Souffrance intolérable</a:t>
          </a:r>
          <a:r>
            <a:rPr lang="fr-CA" sz="3300" b="0" i="0" kern="1200" baseline="0" dirty="0"/>
            <a:t> si la personne opte pour une renonciation dans 3 ans? </a:t>
          </a:r>
          <a:endParaRPr lang="en-US" sz="3300" kern="1200" dirty="0"/>
        </a:p>
        <a:p>
          <a:pPr marL="285750" lvl="1" indent="-285750" algn="l" defTabSz="1466850">
            <a:lnSpc>
              <a:spcPct val="90000"/>
            </a:lnSpc>
            <a:spcBef>
              <a:spcPct val="0"/>
            </a:spcBef>
            <a:spcAft>
              <a:spcPct val="20000"/>
            </a:spcAft>
            <a:buChar char="•"/>
          </a:pPr>
          <a:r>
            <a:rPr lang="fr-CA" sz="3300" b="0" i="0" kern="1200" baseline="0"/>
            <a:t>Si l’approbation est donnée selon la voie 2 ou la voie 1 flexible : </a:t>
          </a:r>
          <a:r>
            <a:rPr lang="fr-CA" sz="3300" b="0" i="1" kern="1200" baseline="0"/>
            <a:t>état avancé </a:t>
          </a:r>
          <a:r>
            <a:rPr lang="fr-CA" sz="3300" b="0" i="0" kern="1200" baseline="0"/>
            <a:t>de déclin irréversible des capacités (peur d’incapacité future) tôt dans le diagnostic? </a:t>
          </a:r>
          <a:endParaRPr lang="en-US" sz="3300" kern="1200"/>
        </a:p>
      </dsp:txBody>
      <dsp:txXfrm>
        <a:off x="0" y="3516614"/>
        <a:ext cx="16527780" cy="27386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71216-1DEB-6A4A-90C3-FA9BEF91DFE4}">
      <dsp:nvSpPr>
        <dsp:cNvPr id="0" name=""/>
        <dsp:cNvSpPr/>
      </dsp:nvSpPr>
      <dsp:spPr>
        <a:xfrm>
          <a:off x="2000" y="166475"/>
          <a:ext cx="7023317" cy="44598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9858A1-8296-7448-B580-37E9AA0E8F69}">
      <dsp:nvSpPr>
        <dsp:cNvPr id="0" name=""/>
        <dsp:cNvSpPr/>
      </dsp:nvSpPr>
      <dsp:spPr>
        <a:xfrm>
          <a:off x="782369" y="907825"/>
          <a:ext cx="7023317" cy="44598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2410" tIns="232410" rIns="232410" bIns="232410" numCol="1" spcCol="1270" anchor="ctr" anchorCtr="0">
          <a:noAutofit/>
        </a:bodyPr>
        <a:lstStyle/>
        <a:p>
          <a:pPr marL="0" lvl="0" indent="0" algn="ctr" defTabSz="2711450">
            <a:lnSpc>
              <a:spcPct val="90000"/>
            </a:lnSpc>
            <a:spcBef>
              <a:spcPct val="0"/>
            </a:spcBef>
            <a:spcAft>
              <a:spcPct val="35000"/>
            </a:spcAft>
            <a:buNone/>
          </a:pPr>
          <a:r>
            <a:rPr lang="en-US" sz="6100" kern="1200"/>
            <a:t>Critères vagues qui donnent un pouvoir de discernement très large</a:t>
          </a:r>
        </a:p>
      </dsp:txBody>
      <dsp:txXfrm>
        <a:off x="912992" y="1038448"/>
        <a:ext cx="6762071" cy="4198560"/>
      </dsp:txXfrm>
    </dsp:sp>
    <dsp:sp modelId="{E2CFF2CA-0762-464C-8BC0-BFD5932E85F6}">
      <dsp:nvSpPr>
        <dsp:cNvPr id="0" name=""/>
        <dsp:cNvSpPr/>
      </dsp:nvSpPr>
      <dsp:spPr>
        <a:xfrm>
          <a:off x="8586055" y="166475"/>
          <a:ext cx="7023317" cy="44598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A402E1-B6F8-004D-832B-ECC734A7AE1C}">
      <dsp:nvSpPr>
        <dsp:cNvPr id="0" name=""/>
        <dsp:cNvSpPr/>
      </dsp:nvSpPr>
      <dsp:spPr>
        <a:xfrm>
          <a:off x="9366424" y="907825"/>
          <a:ext cx="7023317" cy="44598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2410" tIns="232410" rIns="232410" bIns="232410" numCol="1" spcCol="1270" anchor="ctr" anchorCtr="0">
          <a:noAutofit/>
        </a:bodyPr>
        <a:lstStyle/>
        <a:p>
          <a:pPr marL="0" lvl="0" indent="0" algn="ctr" defTabSz="2711450">
            <a:lnSpc>
              <a:spcPct val="90000"/>
            </a:lnSpc>
            <a:spcBef>
              <a:spcPct val="0"/>
            </a:spcBef>
            <a:spcAft>
              <a:spcPct val="35000"/>
            </a:spcAft>
            <a:buNone/>
          </a:pPr>
          <a:r>
            <a:rPr lang="en-US" sz="6100" kern="1200" dirty="0" err="1"/>
            <a:t>Fardeau</a:t>
          </a:r>
          <a:r>
            <a:rPr lang="en-US" sz="6100" kern="1200" dirty="0"/>
            <a:t> de </a:t>
          </a:r>
          <a:r>
            <a:rPr lang="en-US" sz="6100" kern="1200" dirty="0" err="1"/>
            <a:t>preuve</a:t>
          </a:r>
          <a:r>
            <a:rPr lang="en-US" sz="6100" kern="1200" dirty="0"/>
            <a:t>: ‘hors de toute doute </a:t>
          </a:r>
          <a:r>
            <a:rPr lang="en-US" sz="6100" kern="1200" dirty="0" err="1"/>
            <a:t>raisonnable</a:t>
          </a:r>
          <a:r>
            <a:rPr lang="en-US" sz="6100" kern="1200" dirty="0"/>
            <a:t>’</a:t>
          </a:r>
        </a:p>
      </dsp:txBody>
      <dsp:txXfrm>
        <a:off x="9497047" y="1038448"/>
        <a:ext cx="6762071" cy="4198560"/>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66FBEF-3336-4A63-85D0-52454601F2DE}" type="datetimeFigureOut">
              <a:rPr lang="en-CA" smtClean="0"/>
              <a:t>2026-03-31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7B2468-B7AB-4A82-8D74-11629F12B7E6}" type="slidenum">
              <a:rPr lang="en-CA" smtClean="0"/>
              <a:t>‹n°›</a:t>
            </a:fld>
            <a:endParaRPr lang="en-CA"/>
          </a:p>
        </p:txBody>
      </p:sp>
    </p:spTree>
    <p:extLst>
      <p:ext uri="{BB962C8B-B14F-4D97-AF65-F5344CB8AC3E}">
        <p14:creationId xmlns:p14="http://schemas.microsoft.com/office/powerpoint/2010/main" val="4110277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a:xfrm>
            <a:off x="685799" y="4571999"/>
            <a:ext cx="5635487" cy="4317559"/>
          </a:xfrm>
        </p:spPr>
        <p:txBody>
          <a:bodyPr/>
          <a:lstStyle/>
          <a:p>
            <a:r>
              <a:rPr sz="1400" dirty="0"/>
              <a:t>In this presentation, I want to </a:t>
            </a:r>
            <a:r>
              <a:rPr lang="en-US" sz="1400" dirty="0"/>
              <a:t>share some reflections informed by the research I have done on MAID/Euthanasia and my </a:t>
            </a:r>
            <a:r>
              <a:rPr sz="1400" dirty="0"/>
              <a:t>member</a:t>
            </a:r>
            <a:r>
              <a:rPr lang="en-US" sz="1400" dirty="0"/>
              <a:t>ship</a:t>
            </a:r>
            <a:r>
              <a:rPr sz="1400" dirty="0"/>
              <a:t> of the Ontario </a:t>
            </a:r>
            <a:r>
              <a:rPr lang="en-US" sz="1400" dirty="0"/>
              <a:t>Coroner’s </a:t>
            </a:r>
            <a:r>
              <a:rPr sz="1400" dirty="0"/>
              <a:t>MAID Death Review Committee</a:t>
            </a:r>
            <a:r>
              <a:rPr lang="en-US" sz="1400" dirty="0"/>
              <a:t>. </a:t>
            </a:r>
          </a:p>
          <a:p>
            <a:r>
              <a:rPr lang="en-US" sz="1400" dirty="0"/>
              <a:t>In my brief comments I hope to clarify why this is r</a:t>
            </a:r>
            <a:r>
              <a:rPr sz="1400" dirty="0"/>
              <a:t>elevant for </a:t>
            </a:r>
            <a:r>
              <a:rPr lang="en-US" sz="1400" dirty="0"/>
              <a:t>those confronted with legal challenges related to MAID</a:t>
            </a:r>
          </a:p>
          <a:p>
            <a:endParaRPr lang="en-US" sz="1400" dirty="0"/>
          </a:p>
          <a:p>
            <a:r>
              <a:rPr sz="1400" dirty="0"/>
              <a:t>What stands out </a:t>
            </a:r>
            <a:r>
              <a:rPr lang="en-US" sz="1400" dirty="0"/>
              <a:t>with MAID is </a:t>
            </a:r>
          </a:p>
          <a:p>
            <a:endParaRPr lang="en-US" sz="1400" dirty="0"/>
          </a:p>
          <a:p>
            <a:pPr marL="171450" indent="-171450">
              <a:buFontTx/>
              <a:buChar char="-"/>
            </a:pPr>
            <a:r>
              <a:rPr sz="1400" dirty="0"/>
              <a:t>how a novel practice—with serious and irreversible consequences—</a:t>
            </a:r>
            <a:r>
              <a:rPr lang="en-US" sz="1400" dirty="0"/>
              <a:t>, that has a complex and conflicted relation with MEDICAL PRACTICE and metical ethics, </a:t>
            </a:r>
            <a:r>
              <a:rPr sz="1400" dirty="0"/>
              <a:t>has entered medicine through an unusual pathway: </a:t>
            </a:r>
            <a:endParaRPr lang="en-US" sz="1400" dirty="0"/>
          </a:p>
          <a:p>
            <a:pPr marL="171450" indent="-171450">
              <a:buFontTx/>
              <a:buChar char="-"/>
            </a:pPr>
            <a:r>
              <a:rPr lang="en-US" sz="1400" dirty="0"/>
              <a:t>VIA</a:t>
            </a:r>
            <a:r>
              <a:rPr sz="1400" dirty="0"/>
              <a:t> </a:t>
            </a:r>
            <a:r>
              <a:rPr lang="en-US" sz="1400" dirty="0"/>
              <a:t>a constitutional dialogue between </a:t>
            </a:r>
            <a:r>
              <a:rPr sz="1400" dirty="0"/>
              <a:t>courts and Parliament</a:t>
            </a:r>
            <a:r>
              <a:rPr lang="en-US" sz="1400" dirty="0"/>
              <a:t>  +</a:t>
            </a:r>
          </a:p>
          <a:p>
            <a:pPr marL="171450" indent="-171450">
              <a:buFontTx/>
              <a:buChar char="-"/>
            </a:pPr>
            <a:r>
              <a:rPr lang="en-US" sz="1400" dirty="0"/>
              <a:t>RESULTING IN </a:t>
            </a:r>
            <a:r>
              <a:rPr sz="1400" dirty="0"/>
              <a:t>an exemption to a criminal‑code prohibition</a:t>
            </a:r>
            <a:endParaRPr lang="en-US" sz="1400" dirty="0"/>
          </a:p>
          <a:p>
            <a:pPr marL="171450" indent="-171450">
              <a:buFontTx/>
              <a:buChar char="-"/>
            </a:pPr>
            <a:r>
              <a:rPr lang="en-US" sz="1400" dirty="0"/>
              <a:t>The rapidly expanding practice </a:t>
            </a:r>
            <a:r>
              <a:rPr sz="1400" dirty="0"/>
              <a:t>challenges normal medical and medico‑legal practices.</a:t>
            </a:r>
            <a:endParaRPr lang="en-US" sz="1400" dirty="0"/>
          </a:p>
          <a:p>
            <a:pPr marL="171450" indent="-171450">
              <a:buFontTx/>
              <a:buChar char="-"/>
            </a:pPr>
            <a:r>
              <a:rPr sz="1400" dirty="0"/>
              <a:t>Criminal‑law‑based, vague criteria</a:t>
            </a:r>
            <a:r>
              <a:rPr lang="en-US" sz="1400" dirty="0"/>
              <a:t> that are disconnected to normal medical diagnostic criteria, </a:t>
            </a:r>
            <a:r>
              <a:rPr sz="1400" dirty="0"/>
              <a:t>have </a:t>
            </a:r>
            <a:r>
              <a:rPr lang="en-US" sz="1400" dirty="0"/>
              <a:t>been employed expansively, often by </a:t>
            </a:r>
            <a:r>
              <a:rPr sz="1400" dirty="0"/>
              <a:t>a small, committed group </a:t>
            </a:r>
            <a:r>
              <a:rPr lang="en-US" sz="1400" dirty="0"/>
              <a:t>of medical providers</a:t>
            </a:r>
            <a:r>
              <a:rPr sz="1400" dirty="0"/>
              <a:t>.</a:t>
            </a:r>
          </a:p>
        </p:txBody>
      </p:sp>
      <p:sp>
        <p:nvSpPr>
          <p:cNvPr id="4" name="Slide Number Placeholder 3"/>
          <p:cNvSpPr>
            <a:spLocks noGrp="1"/>
          </p:cNvSpPr>
          <p:nvPr>
            <p:ph type="sldNum" sz="quarter" idx="5"/>
          </p:nvPr>
        </p:nvSpPr>
        <p:spPr/>
        <p:txBody>
          <a:bodyPr/>
          <a:lstStyle/>
          <a:p>
            <a:pPr marL="0" algn="l" defTabSz="914400" rtl="0" eaLnBrk="1" latinLnBrk="0" hangingPunct="1"/>
            <a:fld id="{6C1451B6-4A1C-0C4A-89AE-224371CDDA49}" type="slidenum">
              <a:rPr lang="en-US" dirty="0"/>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E5DFA0-CBDE-CC4C-B934-0F9FBB34F0EC}" type="slidenum">
              <a:rPr lang="en-GB" smtClean="0"/>
              <a:t>10</a:t>
            </a:fld>
            <a:endParaRPr lang="en-GB"/>
          </a:p>
        </p:txBody>
      </p:sp>
    </p:spTree>
    <p:extLst>
      <p:ext uri="{BB962C8B-B14F-4D97-AF65-F5344CB8AC3E}">
        <p14:creationId xmlns:p14="http://schemas.microsoft.com/office/powerpoint/2010/main" val="3443945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E5DFA0-CBDE-CC4C-B934-0F9FBB34F0EC}" type="slidenum">
              <a:rPr lang="en-GB" smtClean="0"/>
              <a:t>15</a:t>
            </a:fld>
            <a:endParaRPr lang="en-GB"/>
          </a:p>
        </p:txBody>
      </p:sp>
    </p:spTree>
    <p:extLst>
      <p:ext uri="{BB962C8B-B14F-4D97-AF65-F5344CB8AC3E}">
        <p14:creationId xmlns:p14="http://schemas.microsoft.com/office/powerpoint/2010/main" val="2483306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7B2468-B7AB-4A82-8D74-11629F12B7E6}" type="slidenum">
              <a:rPr lang="en-CA" smtClean="0"/>
              <a:t>16</a:t>
            </a:fld>
            <a:endParaRPr lang="en-CA"/>
          </a:p>
        </p:txBody>
      </p:sp>
    </p:spTree>
    <p:extLst>
      <p:ext uri="{BB962C8B-B14F-4D97-AF65-F5344CB8AC3E}">
        <p14:creationId xmlns:p14="http://schemas.microsoft.com/office/powerpoint/2010/main" val="1381356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MEANS: Close to 300 cases with Notice e-mail of problem</a:t>
            </a:r>
          </a:p>
          <a:p>
            <a:r>
              <a:rPr lang="en-US" dirty="0"/>
              <a:t>14 Cases reported to regulatory college. </a:t>
            </a:r>
          </a:p>
        </p:txBody>
      </p:sp>
      <p:sp>
        <p:nvSpPr>
          <p:cNvPr id="4" name="Slide Number Placeholder 3"/>
          <p:cNvSpPr>
            <a:spLocks noGrp="1"/>
          </p:cNvSpPr>
          <p:nvPr>
            <p:ph type="sldNum" sz="quarter" idx="5"/>
          </p:nvPr>
        </p:nvSpPr>
        <p:spPr/>
        <p:txBody>
          <a:bodyPr/>
          <a:lstStyle/>
          <a:p>
            <a:fld id="{847B2468-B7AB-4A82-8D74-11629F12B7E6}" type="slidenum">
              <a:rPr lang="en-CA" smtClean="0"/>
              <a:t>17</a:t>
            </a:fld>
            <a:endParaRPr lang="en-CA"/>
          </a:p>
        </p:txBody>
      </p:sp>
    </p:spTree>
    <p:extLst>
      <p:ext uri="{BB962C8B-B14F-4D97-AF65-F5344CB8AC3E}">
        <p14:creationId xmlns:p14="http://schemas.microsoft.com/office/powerpoint/2010/main" val="1726452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20D7F8-8BB0-4B44-BAD9-9CC6D6B52777}" type="slidenum">
              <a:rPr lang="en-US" smtClean="0"/>
              <a:t>18</a:t>
            </a:fld>
            <a:endParaRPr lang="en-US"/>
          </a:p>
        </p:txBody>
      </p:sp>
    </p:spTree>
    <p:extLst>
      <p:ext uri="{BB962C8B-B14F-4D97-AF65-F5344CB8AC3E}">
        <p14:creationId xmlns:p14="http://schemas.microsoft.com/office/powerpoint/2010/main" val="1229735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697200" y="9563100"/>
            <a:ext cx="2133600" cy="365125"/>
          </a:xfrm>
        </p:spPr>
        <p:txBody>
          <a:bodyPr/>
          <a:lstStyle>
            <a:lvl1pPr>
              <a:defRPr>
                <a:solidFill>
                  <a:schemeClr val="tx1"/>
                </a:solidFill>
              </a:defRPr>
            </a:lvl1pPr>
          </a:lstStyle>
          <a:p>
            <a:fld id="{B6F15528-21DE-4FAA-801E-634DDDAF4B2B}" type="slidenum">
              <a:rPr lang="en-US" smtClean="0"/>
              <a:pPr/>
              <a:t>‹n°›</a:t>
            </a:fld>
            <a:endParaRPr 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erudit.org/en/journals/aporia/2024-v16-n2-aporia09675/1114546ar/"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1D78A4-622B-6AAC-B52F-C19C21F291A0}"/>
              </a:ext>
            </a:extLst>
          </p:cNvPr>
          <p:cNvSpPr>
            <a:spLocks noGrp="1"/>
          </p:cNvSpPr>
          <p:nvPr>
            <p:ph type="sldNum" sz="quarter" idx="12"/>
          </p:nvPr>
        </p:nvSpPr>
        <p:spPr/>
        <p:txBody>
          <a:bodyPr/>
          <a:lstStyle/>
          <a:p>
            <a:fld id="{B6F15528-21DE-4FAA-801E-634DDDAF4B2B}" type="slidenum">
              <a:rPr lang="en-US" smtClean="0"/>
              <a:pPr/>
              <a:t>1</a:t>
            </a:fld>
            <a:endParaRPr lang="en-US"/>
          </a:p>
        </p:txBody>
      </p:sp>
      <p:pic>
        <p:nvPicPr>
          <p:cNvPr id="5" name="Picture 4" descr="A close-up of a logo&#10;&#10;AI-generated content may be incorrect.">
            <a:extLst>
              <a:ext uri="{FF2B5EF4-FFF2-40B4-BE49-F238E27FC236}">
                <a16:creationId xmlns:a16="http://schemas.microsoft.com/office/drawing/2014/main" id="{B4AEF327-365E-A871-4126-CA60DC0D1FE6}"/>
              </a:ext>
            </a:extLst>
          </p:cNvPr>
          <p:cNvPicPr>
            <a:picLocks noChangeAspect="1"/>
          </p:cNvPicPr>
          <p:nvPr/>
        </p:nvPicPr>
        <p:blipFill>
          <a:blip r:embed="rId3"/>
          <a:stretch>
            <a:fillRect/>
          </a:stretch>
        </p:blipFill>
        <p:spPr>
          <a:xfrm>
            <a:off x="6689939" y="9094703"/>
            <a:ext cx="5299098" cy="1192297"/>
          </a:xfrm>
          <a:prstGeom prst="rect">
            <a:avLst/>
          </a:prstGeom>
        </p:spPr>
      </p:pic>
      <p:sp>
        <p:nvSpPr>
          <p:cNvPr id="7" name="TextBox 6">
            <a:extLst>
              <a:ext uri="{FF2B5EF4-FFF2-40B4-BE49-F238E27FC236}">
                <a16:creationId xmlns:a16="http://schemas.microsoft.com/office/drawing/2014/main" id="{BCEFC99E-7D76-433B-D963-98556DFCE42A}"/>
              </a:ext>
            </a:extLst>
          </p:cNvPr>
          <p:cNvSpPr txBox="1"/>
          <p:nvPr/>
        </p:nvSpPr>
        <p:spPr>
          <a:xfrm>
            <a:off x="1923976" y="1347906"/>
            <a:ext cx="13619018" cy="2677656"/>
          </a:xfrm>
          <a:prstGeom prst="rect">
            <a:avLst/>
          </a:prstGeom>
          <a:noFill/>
        </p:spPr>
        <p:txBody>
          <a:bodyPr wrap="square" rtlCol="0">
            <a:spAutoFit/>
          </a:bodyPr>
          <a:lstStyle/>
          <a:p>
            <a:pPr algn="ctr"/>
            <a:r>
              <a:rPr lang="en-US" sz="6000" b="1" cap="small" dirty="0" err="1"/>
              <a:t>Dérapages</a:t>
            </a:r>
            <a:r>
              <a:rPr lang="en-US" sz="6000" b="1" cap="small" dirty="0"/>
              <a:t> </a:t>
            </a:r>
            <a:r>
              <a:rPr lang="en-US" sz="6000" b="1" cap="small" dirty="0" err="1"/>
              <a:t>sérieux</a:t>
            </a:r>
            <a:r>
              <a:rPr lang="en-US" sz="6000" b="1" cap="small" dirty="0"/>
              <a:t> dans la pratique de </a:t>
            </a:r>
            <a:r>
              <a:rPr lang="en-US" sz="6000" b="1" cap="small" dirty="0" err="1"/>
              <a:t>l’AMM</a:t>
            </a:r>
            <a:r>
              <a:rPr lang="en-US" sz="6000" b="1" cap="small" dirty="0"/>
              <a:t>: </a:t>
            </a:r>
            <a:r>
              <a:rPr lang="en-US" sz="6000" b="1" cap="small" dirty="0" err="1"/>
              <a:t>Où</a:t>
            </a:r>
            <a:r>
              <a:rPr lang="en-US" sz="6000" b="1" cap="small" dirty="0"/>
              <a:t> </a:t>
            </a:r>
            <a:r>
              <a:rPr lang="en-US" sz="6000" b="1" cap="small" dirty="0" err="1"/>
              <a:t>sont</a:t>
            </a:r>
            <a:r>
              <a:rPr lang="en-US" sz="6000" b="1" cap="small" dirty="0"/>
              <a:t> les sanctions?</a:t>
            </a:r>
          </a:p>
          <a:p>
            <a:pPr algn="ctr"/>
            <a:endParaRPr lang="en-US" sz="4800" dirty="0"/>
          </a:p>
        </p:txBody>
      </p:sp>
      <p:sp>
        <p:nvSpPr>
          <p:cNvPr id="8" name="TextBox 7">
            <a:extLst>
              <a:ext uri="{FF2B5EF4-FFF2-40B4-BE49-F238E27FC236}">
                <a16:creationId xmlns:a16="http://schemas.microsoft.com/office/drawing/2014/main" id="{144A9912-8ED6-9762-8EEC-25E7BAB80EE4}"/>
              </a:ext>
            </a:extLst>
          </p:cNvPr>
          <p:cNvSpPr txBox="1"/>
          <p:nvPr/>
        </p:nvSpPr>
        <p:spPr>
          <a:xfrm>
            <a:off x="3730738" y="7471740"/>
            <a:ext cx="10826524" cy="1200329"/>
          </a:xfrm>
          <a:prstGeom prst="rect">
            <a:avLst/>
          </a:prstGeom>
          <a:noFill/>
        </p:spPr>
        <p:txBody>
          <a:bodyPr wrap="square" rtlCol="0">
            <a:spAutoFit/>
          </a:bodyPr>
          <a:lstStyle/>
          <a:p>
            <a:pPr algn="ctr"/>
            <a:r>
              <a:rPr lang="en-US" sz="3600" dirty="0"/>
              <a:t>Montréal, 21 mars 2026</a:t>
            </a:r>
          </a:p>
          <a:p>
            <a:r>
              <a:rPr lang="en-US" sz="3600" dirty="0"/>
              <a:t> </a:t>
            </a:r>
          </a:p>
        </p:txBody>
      </p:sp>
      <p:sp>
        <p:nvSpPr>
          <p:cNvPr id="9" name="TextBox 8">
            <a:extLst>
              <a:ext uri="{FF2B5EF4-FFF2-40B4-BE49-F238E27FC236}">
                <a16:creationId xmlns:a16="http://schemas.microsoft.com/office/drawing/2014/main" id="{2DE7C2E9-38A0-B810-E78C-271FF49A9455}"/>
              </a:ext>
            </a:extLst>
          </p:cNvPr>
          <p:cNvSpPr txBox="1"/>
          <p:nvPr/>
        </p:nvSpPr>
        <p:spPr>
          <a:xfrm>
            <a:off x="3227294" y="3997853"/>
            <a:ext cx="12469906" cy="2123658"/>
          </a:xfrm>
          <a:prstGeom prst="rect">
            <a:avLst/>
          </a:prstGeom>
          <a:noFill/>
        </p:spPr>
        <p:txBody>
          <a:bodyPr wrap="square" rtlCol="0">
            <a:spAutoFit/>
          </a:bodyPr>
          <a:lstStyle/>
          <a:p>
            <a:pPr algn="ctr"/>
            <a:r>
              <a:rPr lang="en-US" sz="3600" b="1" cap="small" dirty="0"/>
              <a:t>Dr. Trudo Lemmens</a:t>
            </a:r>
            <a:r>
              <a:rPr lang="en-US" sz="3600" cap="small" dirty="0"/>
              <a:t>, </a:t>
            </a:r>
            <a:r>
              <a:rPr lang="en-US" sz="3600" cap="small" dirty="0" err="1"/>
              <a:t>LicJur</a:t>
            </a:r>
            <a:r>
              <a:rPr lang="en-US" sz="3600" cap="small" dirty="0"/>
              <a:t>, LLM (</a:t>
            </a:r>
            <a:r>
              <a:rPr lang="en-US" sz="3600" i="1" cap="small" dirty="0"/>
              <a:t>Bioethics</a:t>
            </a:r>
            <a:r>
              <a:rPr lang="en-US" sz="3600" cap="small" dirty="0"/>
              <a:t>), DCL</a:t>
            </a:r>
          </a:p>
          <a:p>
            <a:pPr algn="ctr"/>
            <a:r>
              <a:rPr lang="en-US" sz="3200" cap="small" dirty="0" err="1"/>
              <a:t>Professeur</a:t>
            </a:r>
            <a:r>
              <a:rPr lang="en-US" sz="3200" cap="small" dirty="0"/>
              <a:t> et </a:t>
            </a:r>
            <a:r>
              <a:rPr lang="en-US" sz="3200" cap="small" dirty="0" err="1"/>
              <a:t>titulaire</a:t>
            </a:r>
            <a:r>
              <a:rPr lang="en-US" sz="3200" cap="small" dirty="0"/>
              <a:t> de la </a:t>
            </a:r>
            <a:r>
              <a:rPr lang="en-US" sz="3200" cap="small" dirty="0" err="1"/>
              <a:t>Chaire</a:t>
            </a:r>
            <a:r>
              <a:rPr lang="en-US" sz="3200" cap="small" dirty="0"/>
              <a:t> Scholl </a:t>
            </a:r>
            <a:r>
              <a:rPr lang="en-US" sz="3200" cap="small" dirty="0" err="1"/>
              <a:t>en</a:t>
            </a:r>
            <a:r>
              <a:rPr lang="en-US" sz="3200" cap="small" dirty="0"/>
              <a:t> Droit et Politique de la Santé</a:t>
            </a:r>
          </a:p>
          <a:p>
            <a:pPr algn="ctr"/>
            <a:r>
              <a:rPr lang="en-US" sz="3200" cap="small" dirty="0"/>
              <a:t>Faculté de Droit Henry N.R. Jackman &amp; École Dalla Lana de Santé </a:t>
            </a:r>
            <a:r>
              <a:rPr lang="en-US" sz="3200" cap="small" dirty="0" err="1"/>
              <a:t>Publique</a:t>
            </a:r>
            <a:r>
              <a:rPr lang="en-US" sz="3200" cap="small" dirty="0"/>
              <a:t> Université of Toronto</a:t>
            </a:r>
          </a:p>
        </p:txBody>
      </p:sp>
    </p:spTree>
    <p:extLst>
      <p:ext uri="{BB962C8B-B14F-4D97-AF65-F5344CB8AC3E}">
        <p14:creationId xmlns:p14="http://schemas.microsoft.com/office/powerpoint/2010/main" val="398624909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EE6E1-F0A8-E51E-074C-DF4708A78CD2}"/>
              </a:ext>
            </a:extLst>
          </p:cNvPr>
          <p:cNvSpPr>
            <a:spLocks noGrp="1"/>
          </p:cNvSpPr>
          <p:nvPr>
            <p:ph type="title"/>
          </p:nvPr>
        </p:nvSpPr>
        <p:spPr>
          <a:xfrm>
            <a:off x="1101908" y="511098"/>
            <a:ext cx="16084185" cy="2114232"/>
          </a:xfrm>
        </p:spPr>
        <p:txBody>
          <a:bodyPr anchor="b">
            <a:normAutofit fontScale="90000"/>
          </a:bodyPr>
          <a:lstStyle/>
          <a:p>
            <a:pPr rtl="0">
              <a:lnSpc>
                <a:spcPct val="90000"/>
              </a:lnSpc>
            </a:pPr>
            <a:r>
              <a:rPr lang="fr-ca" sz="5100" b="0" i="0" u="none" baseline="0" dirty="0"/>
              <a:t>Exemple 1 : Lignes directrices de l’ACEPA sur la mort naturelle raisonnablement prévisible (détermine si le délai d’évaluation de 90 jours s’applique)</a:t>
            </a:r>
          </a:p>
        </p:txBody>
      </p:sp>
      <p:sp>
        <p:nvSpPr>
          <p:cNvPr id="3" name="Content Placeholder 2">
            <a:extLst>
              <a:ext uri="{FF2B5EF4-FFF2-40B4-BE49-F238E27FC236}">
                <a16:creationId xmlns:a16="http://schemas.microsoft.com/office/drawing/2014/main" id="{A9C07B86-5540-F232-B956-B594E6D3E365}"/>
              </a:ext>
            </a:extLst>
          </p:cNvPr>
          <p:cNvSpPr>
            <a:spLocks noGrp="1"/>
          </p:cNvSpPr>
          <p:nvPr>
            <p:ph idx="1"/>
          </p:nvPr>
        </p:nvSpPr>
        <p:spPr>
          <a:xfrm>
            <a:off x="1257300" y="6735169"/>
            <a:ext cx="3205518" cy="2530274"/>
          </a:xfrm>
        </p:spPr>
        <p:txBody>
          <a:bodyPr>
            <a:normAutofit/>
          </a:bodyPr>
          <a:lstStyle/>
          <a:p>
            <a:pPr marL="0" indent="0" algn="l" rtl="0">
              <a:buNone/>
            </a:pPr>
            <a:endParaRPr lang="fr-ca" dirty="0"/>
          </a:p>
          <a:p>
            <a:pPr lvl="1" algn="l" rtl="0"/>
            <a:endParaRPr lang="fr-ca" dirty="0"/>
          </a:p>
          <a:p>
            <a:pPr lvl="1" algn="l" rtl="0"/>
            <a:endParaRPr lang="fr-ca" dirty="0"/>
          </a:p>
          <a:p>
            <a:pPr lvl="1" algn="l" rtl="0"/>
            <a:endParaRPr lang="fr-ca" dirty="0"/>
          </a:p>
          <a:p>
            <a:endParaRPr lang="fr-ca" dirty="0"/>
          </a:p>
        </p:txBody>
      </p:sp>
      <p:sp>
        <p:nvSpPr>
          <p:cNvPr id="6" name="Slide Number Placeholder 10">
            <a:extLst>
              <a:ext uri="{FF2B5EF4-FFF2-40B4-BE49-F238E27FC236}">
                <a16:creationId xmlns:a16="http://schemas.microsoft.com/office/drawing/2014/main" id="{63E8A574-4267-A170-8E89-BFFD67387AEF}"/>
              </a:ext>
            </a:extLst>
          </p:cNvPr>
          <p:cNvSpPr>
            <a:spLocks noGrp="1"/>
          </p:cNvSpPr>
          <p:nvPr>
            <p:ph type="sldNum" sz="quarter" idx="12"/>
          </p:nvPr>
        </p:nvSpPr>
        <p:spPr>
          <a:xfrm>
            <a:off x="15697200" y="9563100"/>
            <a:ext cx="2133600" cy="365125"/>
          </a:xfrm>
        </p:spPr>
        <p:txBody>
          <a:bodyPr/>
          <a:lstStyle/>
          <a:p>
            <a:pPr algn="r" rtl="0"/>
            <a:fld id="{B6F15528-21DE-4FAA-801E-634DDDAF4B2B}" type="slidenum">
              <a:rPr/>
              <a:pPr algn="r" rtl="0"/>
              <a:t>10</a:t>
            </a:fld>
            <a:endParaRPr lang="fr-ca"/>
          </a:p>
        </p:txBody>
      </p:sp>
      <p:pic>
        <p:nvPicPr>
          <p:cNvPr id="8" name="Picture 7">
            <a:extLst>
              <a:ext uri="{FF2B5EF4-FFF2-40B4-BE49-F238E27FC236}">
                <a16:creationId xmlns:a16="http://schemas.microsoft.com/office/drawing/2014/main" id="{576AE27D-5F6C-7468-7997-E5C7AC3B4200}"/>
              </a:ext>
            </a:extLst>
          </p:cNvPr>
          <p:cNvPicPr>
            <a:picLocks noChangeAspect="1"/>
          </p:cNvPicPr>
          <p:nvPr/>
        </p:nvPicPr>
        <p:blipFill>
          <a:blip r:embed="rId3"/>
          <a:stretch>
            <a:fillRect/>
          </a:stretch>
        </p:blipFill>
        <p:spPr>
          <a:xfrm>
            <a:off x="11466285" y="6259985"/>
            <a:ext cx="5372745" cy="3679711"/>
          </a:xfrm>
          <a:prstGeom prst="rect">
            <a:avLst/>
          </a:prstGeom>
        </p:spPr>
      </p:pic>
      <p:pic>
        <p:nvPicPr>
          <p:cNvPr id="12" name="Picture 11">
            <a:extLst>
              <a:ext uri="{FF2B5EF4-FFF2-40B4-BE49-F238E27FC236}">
                <a16:creationId xmlns:a16="http://schemas.microsoft.com/office/drawing/2014/main" id="{FFBC2CAF-D14E-CFD2-6E4A-E246B12F1042}"/>
              </a:ext>
            </a:extLst>
          </p:cNvPr>
          <p:cNvPicPr>
            <a:picLocks noChangeAspect="1"/>
          </p:cNvPicPr>
          <p:nvPr/>
        </p:nvPicPr>
        <p:blipFill>
          <a:blip r:embed="rId4"/>
          <a:stretch>
            <a:fillRect/>
          </a:stretch>
        </p:blipFill>
        <p:spPr>
          <a:xfrm>
            <a:off x="1973943" y="3028543"/>
            <a:ext cx="14340113" cy="2828228"/>
          </a:xfrm>
          <a:prstGeom prst="rect">
            <a:avLst/>
          </a:prstGeom>
        </p:spPr>
      </p:pic>
    </p:spTree>
    <p:extLst>
      <p:ext uri="{BB962C8B-B14F-4D97-AF65-F5344CB8AC3E}">
        <p14:creationId xmlns:p14="http://schemas.microsoft.com/office/powerpoint/2010/main" val="86909045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8287996" cy="238611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 y="0"/>
            <a:ext cx="12172958" cy="2386113"/>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172948" y="-1"/>
            <a:ext cx="6115047" cy="238611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025" y="-1"/>
            <a:ext cx="17598969" cy="2396149"/>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B92784-CA88-5533-EF24-D2E94AAB2DA4}"/>
              </a:ext>
            </a:extLst>
          </p:cNvPr>
          <p:cNvSpPr>
            <a:spLocks noGrp="1"/>
          </p:cNvSpPr>
          <p:nvPr>
            <p:ph type="title"/>
          </p:nvPr>
        </p:nvSpPr>
        <p:spPr>
          <a:xfrm>
            <a:off x="2057398" y="441807"/>
            <a:ext cx="14843927" cy="1550503"/>
          </a:xfrm>
        </p:spPr>
        <p:txBody>
          <a:bodyPr>
            <a:normAutofit/>
          </a:bodyPr>
          <a:lstStyle/>
          <a:p>
            <a:pPr rtl="0">
              <a:lnSpc>
                <a:spcPct val="90000"/>
              </a:lnSpc>
            </a:pPr>
            <a:r>
              <a:rPr lang="fr-ca" sz="5100" b="0" i="0" u="none" baseline="0">
                <a:solidFill>
                  <a:srgbClr val="FFFFFF"/>
                </a:solidFill>
              </a:rPr>
              <a:t>Exemple 2 : Lignes directrices de l’ACEPA sur la démence et la renonciation au consentement</a:t>
            </a:r>
          </a:p>
        </p:txBody>
      </p:sp>
      <p:sp>
        <p:nvSpPr>
          <p:cNvPr id="3" name="Content Placeholder 2">
            <a:extLst>
              <a:ext uri="{FF2B5EF4-FFF2-40B4-BE49-F238E27FC236}">
                <a16:creationId xmlns:a16="http://schemas.microsoft.com/office/drawing/2014/main" id="{64C8BAAF-0D32-F208-E7A9-F9C0E260428E}"/>
              </a:ext>
            </a:extLst>
          </p:cNvPr>
          <p:cNvSpPr>
            <a:spLocks noGrp="1"/>
          </p:cNvSpPr>
          <p:nvPr>
            <p:ph idx="1"/>
          </p:nvPr>
        </p:nvSpPr>
        <p:spPr>
          <a:xfrm>
            <a:off x="2057398" y="3477295"/>
            <a:ext cx="14586047" cy="5525037"/>
          </a:xfrm>
        </p:spPr>
        <p:txBody>
          <a:bodyPr anchor="ctr">
            <a:normAutofit/>
          </a:bodyPr>
          <a:lstStyle/>
          <a:p>
            <a:pPr rtl="0"/>
            <a:r>
              <a:rPr lang="fr-ca" sz="3000" b="0" i="0" u="none" baseline="0" dirty="0"/>
              <a:t>Reconnaît que l’</a:t>
            </a:r>
            <a:r>
              <a:rPr lang="fr-ca" sz="3000" b="1" i="0" u="none" baseline="0" dirty="0"/>
              <a:t>espérance de vie médiane pour les personnes souffrant de démence est de 4 à 7 ans après le diagnostic, mais c’est tout de même considéré comme un MNRP</a:t>
            </a:r>
          </a:p>
          <a:p>
            <a:pPr lvl="1" rtl="0"/>
            <a:r>
              <a:rPr lang="fr-ca" sz="3000" b="0" i="0" u="none" baseline="0" dirty="0"/>
              <a:t>COMMENT? Le risque de perte de capacité est</a:t>
            </a:r>
            <a:r>
              <a:rPr lang="fr-ca" sz="3000" b="1" i="0" u="none" baseline="0" dirty="0"/>
              <a:t> à première vue un « état avancé du déclin irréversible des capacités »</a:t>
            </a:r>
            <a:r>
              <a:rPr lang="fr-ca" sz="3000" b="0" i="0" u="none" baseline="0" dirty="0"/>
              <a:t> :</a:t>
            </a:r>
            <a:r>
              <a:rPr lang="fr-ca" sz="3000" b="1" i="0" u="none" baseline="0" dirty="0"/>
              <a:t> peur de la perte future de l’occasion de décider</a:t>
            </a:r>
            <a:endParaRPr lang="fr-ca" sz="3000" dirty="0"/>
          </a:p>
          <a:p>
            <a:pPr marL="0" indent="0" rtl="0">
              <a:buNone/>
            </a:pPr>
            <a:endParaRPr lang="fr-ca" sz="3000" dirty="0"/>
          </a:p>
          <a:p>
            <a:pPr marL="0" indent="0" rtl="0">
              <a:buNone/>
            </a:pPr>
            <a:r>
              <a:rPr lang="fr-ca" sz="3000" b="0" i="0" u="none" baseline="0" dirty="0"/>
              <a:t>Résultat : l’AMM peut être approuvée au diagnostic initial de démence ET</a:t>
            </a:r>
          </a:p>
          <a:p>
            <a:pPr marL="1214438" indent="-1214438" rtl="0">
              <a:buNone/>
              <a:tabLst>
                <a:tab pos="960438" algn="l"/>
              </a:tabLst>
            </a:pPr>
            <a:r>
              <a:rPr lang="fr-ca" sz="3000" b="0" i="0" u="none" baseline="0" dirty="0"/>
              <a:t>	- </a:t>
            </a:r>
            <a:r>
              <a:rPr lang="fr-ca" sz="3000" b="1" i="0" u="none" baseline="0" dirty="0"/>
              <a:t>La renonciation au consentement final est possible</a:t>
            </a:r>
            <a:r>
              <a:rPr lang="fr-ca" sz="3000" b="0" i="0" u="none" baseline="0" dirty="0"/>
              <a:t> (sans les critères additionnels du droit québécois pour les demandes anticipées d’AMM)</a:t>
            </a:r>
          </a:p>
          <a:p>
            <a:pPr marL="0" indent="0" rtl="0">
              <a:buNone/>
            </a:pPr>
            <a:r>
              <a:rPr lang="fr-ca" sz="3000" b="0" i="0" u="none" baseline="0" dirty="0"/>
              <a:t>	- </a:t>
            </a:r>
            <a:r>
              <a:rPr lang="fr-ca" sz="3000" b="1" i="0" u="none" baseline="0" dirty="0"/>
              <a:t>L’administration le jour même ou le lendemain </a:t>
            </a:r>
            <a:r>
              <a:rPr lang="fr-ca" sz="3000" b="0" i="0" u="none" baseline="0" dirty="0"/>
              <a:t>est possible (voir le rapport 		du CEDA de l’Ontario sur la démence)</a:t>
            </a:r>
          </a:p>
          <a:p>
            <a:pPr marL="0" indent="0" rtl="0">
              <a:buNone/>
            </a:pPr>
            <a:endParaRPr lang="fr-ca" sz="3000" dirty="0"/>
          </a:p>
        </p:txBody>
      </p:sp>
      <p:sp>
        <p:nvSpPr>
          <p:cNvPr id="4" name="Slide Number Placeholder 10">
            <a:extLst>
              <a:ext uri="{FF2B5EF4-FFF2-40B4-BE49-F238E27FC236}">
                <a16:creationId xmlns:a16="http://schemas.microsoft.com/office/drawing/2014/main" id="{DD28A0C5-C166-E1F6-C05C-950CB503AE5F}"/>
              </a:ext>
            </a:extLst>
          </p:cNvPr>
          <p:cNvSpPr>
            <a:spLocks noGrp="1"/>
          </p:cNvSpPr>
          <p:nvPr>
            <p:ph type="sldNum" sz="quarter" idx="12"/>
          </p:nvPr>
        </p:nvSpPr>
        <p:spPr>
          <a:xfrm>
            <a:off x="17556480" y="9683146"/>
            <a:ext cx="668869" cy="547688"/>
          </a:xfrm>
        </p:spPr>
        <p:txBody>
          <a:bodyPr>
            <a:normAutofit/>
          </a:bodyPr>
          <a:lstStyle/>
          <a:p>
            <a:pPr rtl="0">
              <a:spcAft>
                <a:spcPts val="600"/>
              </a:spcAft>
            </a:pPr>
            <a:fld id="{B6F15528-21DE-4FAA-801E-634DDDAF4B2B}" type="slidenum">
              <a:rPr lang="en-CA" sz="1700">
                <a:solidFill>
                  <a:schemeClr val="tx1">
                    <a:lumMod val="50000"/>
                    <a:lumOff val="50000"/>
                  </a:schemeClr>
                </a:solidFill>
              </a:rPr>
              <a:pPr rtl="0">
                <a:spcAft>
                  <a:spcPts val="600"/>
                </a:spcAft>
              </a:pPr>
              <a:t>11</a:t>
            </a:fld>
            <a:endParaRPr lang="en-CA" sz="1700">
              <a:solidFill>
                <a:schemeClr val="tx1">
                  <a:lumMod val="50000"/>
                  <a:lumOff val="50000"/>
                </a:schemeClr>
              </a:solidFill>
            </a:endParaRPr>
          </a:p>
        </p:txBody>
      </p:sp>
    </p:spTree>
    <p:extLst>
      <p:ext uri="{BB962C8B-B14F-4D97-AF65-F5344CB8AC3E}">
        <p14:creationId xmlns:p14="http://schemas.microsoft.com/office/powerpoint/2010/main" val="155330343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99A94-D20C-BB1A-AA2D-D1639EE40746}"/>
              </a:ext>
            </a:extLst>
          </p:cNvPr>
          <p:cNvSpPr>
            <a:spLocks noGrp="1"/>
          </p:cNvSpPr>
          <p:nvPr>
            <p:ph type="title"/>
          </p:nvPr>
        </p:nvSpPr>
        <p:spPr>
          <a:xfrm>
            <a:off x="1177290" y="723900"/>
            <a:ext cx="15019020" cy="1096962"/>
          </a:xfrm>
        </p:spPr>
        <p:txBody>
          <a:bodyPr>
            <a:normAutofit/>
          </a:bodyPr>
          <a:lstStyle/>
          <a:p>
            <a:pPr rtl="0"/>
            <a:r>
              <a:rPr lang="fr-CA" dirty="0"/>
              <a:t>Pratique d’AMM pour</a:t>
            </a:r>
            <a:r>
              <a:rPr lang="fr-ca" b="0" i="0" u="none" baseline="0" dirty="0"/>
              <a:t> démence en Ontario </a:t>
            </a:r>
          </a:p>
        </p:txBody>
      </p:sp>
      <p:graphicFrame>
        <p:nvGraphicFramePr>
          <p:cNvPr id="8" name="Content Placeholder 2">
            <a:extLst>
              <a:ext uri="{FF2B5EF4-FFF2-40B4-BE49-F238E27FC236}">
                <a16:creationId xmlns:a16="http://schemas.microsoft.com/office/drawing/2014/main" id="{7A387156-0A8B-BEEA-B072-778C08C904A7}"/>
              </a:ext>
            </a:extLst>
          </p:cNvPr>
          <p:cNvGraphicFramePr>
            <a:graphicFrameLocks noGrp="1"/>
          </p:cNvGraphicFramePr>
          <p:nvPr>
            <p:ph idx="1"/>
          </p:nvPr>
        </p:nvGraphicFramePr>
        <p:xfrm>
          <a:off x="662940" y="2537301"/>
          <a:ext cx="16527780" cy="6309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96A0AB66-50F8-5143-5F87-89C486918015}"/>
              </a:ext>
            </a:extLst>
          </p:cNvPr>
          <p:cNvSpPr>
            <a:spLocks noGrp="1"/>
          </p:cNvSpPr>
          <p:nvPr>
            <p:ph type="sldNum" sz="quarter" idx="12"/>
          </p:nvPr>
        </p:nvSpPr>
        <p:spPr/>
        <p:txBody>
          <a:bodyPr/>
          <a:lstStyle/>
          <a:p>
            <a:pPr algn="r" rtl="0"/>
            <a:fld id="{B6F15528-21DE-4FAA-801E-634DDDAF4B2B}" type="slidenum">
              <a:rPr/>
              <a:pPr algn="r" rtl="0"/>
              <a:t>12</a:t>
            </a:fld>
            <a:endParaRPr lang="fr-ca"/>
          </a:p>
        </p:txBody>
      </p:sp>
      <p:sp>
        <p:nvSpPr>
          <p:cNvPr id="6" name="Slide Number Placeholder 10">
            <a:extLst>
              <a:ext uri="{FF2B5EF4-FFF2-40B4-BE49-F238E27FC236}">
                <a16:creationId xmlns:a16="http://schemas.microsoft.com/office/drawing/2014/main" id="{DC02A8BF-BF3D-BC18-2E9B-B4B8A4477A97}"/>
              </a:ext>
            </a:extLst>
          </p:cNvPr>
          <p:cNvSpPr txBox="1">
            <a:spLocks/>
          </p:cNvSpPr>
          <p:nvPr/>
        </p:nvSpPr>
        <p:spPr>
          <a:xfrm>
            <a:off x="15697200" y="9563100"/>
            <a:ext cx="2133600" cy="365125"/>
          </a:xfrm>
          <a:prstGeom prst="rect">
            <a:avLst/>
          </a:prstGeom>
        </p:spPr>
        <p:txBody>
          <a:bodyPr vert="horz" lIns="91440" tIns="45720" rIns="91440" bIns="45720" rtlCol="0" anchor="ctr"/>
          <a:lstStyle>
            <a:defPPr>
              <a:defRPr lang="fr-ca"/>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fld id="{B6F15528-21DE-4FAA-801E-634DDDAF4B2B}" type="slidenum">
              <a:rPr/>
              <a:pPr algn="r" rtl="0"/>
              <a:t>12</a:t>
            </a:fld>
            <a:endParaRPr lang="fr-ca"/>
          </a:p>
        </p:txBody>
      </p:sp>
    </p:spTree>
    <p:extLst>
      <p:ext uri="{BB962C8B-B14F-4D97-AF65-F5344CB8AC3E}">
        <p14:creationId xmlns:p14="http://schemas.microsoft.com/office/powerpoint/2010/main" val="49861898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8287996" cy="238611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 y="0"/>
            <a:ext cx="12172958" cy="2386113"/>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172948" y="-1"/>
            <a:ext cx="6115047" cy="238611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025" y="-1"/>
            <a:ext cx="17598969" cy="2396149"/>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372A553-ECB3-1541-9153-C350457F242C}"/>
              </a:ext>
            </a:extLst>
          </p:cNvPr>
          <p:cNvSpPr>
            <a:spLocks noGrp="1"/>
          </p:cNvSpPr>
          <p:nvPr>
            <p:ph type="title"/>
          </p:nvPr>
        </p:nvSpPr>
        <p:spPr>
          <a:xfrm>
            <a:off x="2057398" y="441807"/>
            <a:ext cx="14843927" cy="1550503"/>
          </a:xfrm>
        </p:spPr>
        <p:txBody>
          <a:bodyPr vert="horz" lIns="91440" tIns="45720" rIns="91440" bIns="45720" rtlCol="0" anchor="ctr">
            <a:normAutofit/>
          </a:bodyPr>
          <a:lstStyle/>
          <a:p>
            <a:pPr algn="l">
              <a:lnSpc>
                <a:spcPct val="90000"/>
              </a:lnSpc>
            </a:pPr>
            <a:r>
              <a:rPr lang="en-US" sz="6000" kern="1200" dirty="0">
                <a:solidFill>
                  <a:srgbClr val="FFFFFF"/>
                </a:solidFill>
                <a:latin typeface="+mj-lt"/>
                <a:ea typeface="+mj-ea"/>
                <a:cs typeface="+mj-cs"/>
              </a:rPr>
              <a:t>Rapport CEDA 2025-1 </a:t>
            </a:r>
            <a:r>
              <a:rPr lang="en-US" sz="6000" kern="1200" dirty="0" err="1">
                <a:solidFill>
                  <a:srgbClr val="FFFFFF"/>
                </a:solidFill>
                <a:latin typeface="+mj-lt"/>
                <a:ea typeface="+mj-ea"/>
                <a:cs typeface="+mj-cs"/>
              </a:rPr>
              <a:t>Démence</a:t>
            </a:r>
            <a:endParaRPr lang="en-US" sz="6000" kern="1200" dirty="0">
              <a:solidFill>
                <a:srgbClr val="FFFFFF"/>
              </a:solidFill>
              <a:latin typeface="+mj-lt"/>
              <a:ea typeface="+mj-ea"/>
              <a:cs typeface="+mj-cs"/>
            </a:endParaRPr>
          </a:p>
        </p:txBody>
      </p:sp>
      <p:sp>
        <p:nvSpPr>
          <p:cNvPr id="6" name="Vertical Text Placeholder 5">
            <a:extLst>
              <a:ext uri="{FF2B5EF4-FFF2-40B4-BE49-F238E27FC236}">
                <a16:creationId xmlns:a16="http://schemas.microsoft.com/office/drawing/2014/main" id="{312468FB-A97C-EAAA-58C5-7150784B408E}"/>
              </a:ext>
            </a:extLst>
          </p:cNvPr>
          <p:cNvSpPr>
            <a:spLocks noGrp="1"/>
          </p:cNvSpPr>
          <p:nvPr>
            <p:ph type="body" orient="vert" idx="1"/>
          </p:nvPr>
        </p:nvSpPr>
        <p:spPr>
          <a:xfrm>
            <a:off x="1424764" y="2837955"/>
            <a:ext cx="15218682" cy="6164377"/>
          </a:xfrm>
        </p:spPr>
        <p:txBody>
          <a:bodyPr vert="horz" lIns="91440" tIns="45720" rIns="91440" bIns="45720" rtlCol="0" anchor="ctr">
            <a:normAutofit/>
          </a:bodyPr>
          <a:lstStyle/>
          <a:p>
            <a:pPr marL="0" indent="0">
              <a:buNone/>
            </a:pPr>
            <a:r>
              <a:rPr lang="en-CA" b="1" dirty="0"/>
              <a:t>6F: femme (80), </a:t>
            </a:r>
            <a:r>
              <a:rPr lang="en-CA" b="1" dirty="0" err="1"/>
              <a:t>démence</a:t>
            </a:r>
            <a:r>
              <a:rPr lang="en-CA" b="1" dirty="0"/>
              <a:t> </a:t>
            </a:r>
            <a:r>
              <a:rPr lang="en-CA" b="1" dirty="0" err="1"/>
              <a:t>avancée</a:t>
            </a:r>
            <a:r>
              <a:rPr lang="en-CA" b="1" dirty="0"/>
              <a:t>, </a:t>
            </a:r>
            <a:r>
              <a:rPr lang="en-CA" b="1" dirty="0" err="1"/>
              <a:t>hospitalisée</a:t>
            </a:r>
            <a:r>
              <a:rPr lang="en-CA" b="1" dirty="0"/>
              <a:t> après </a:t>
            </a:r>
            <a:r>
              <a:rPr lang="en-CA" b="1" dirty="0" err="1"/>
              <a:t>plusieures</a:t>
            </a:r>
            <a:r>
              <a:rPr lang="en-CA" b="1" dirty="0"/>
              <a:t> chutes </a:t>
            </a:r>
          </a:p>
          <a:p>
            <a:pPr marL="0" indent="0">
              <a:buNone/>
            </a:pPr>
            <a:endParaRPr lang="en-CA" b="1" dirty="0"/>
          </a:p>
          <a:p>
            <a:r>
              <a:rPr lang="en-CA" dirty="0" err="1"/>
              <a:t>Membres</a:t>
            </a:r>
            <a:r>
              <a:rPr lang="en-CA" dirty="0"/>
              <a:t> de famille </a:t>
            </a:r>
            <a:r>
              <a:rPr lang="en-CA" dirty="0" err="1"/>
              <a:t>initient</a:t>
            </a:r>
            <a:r>
              <a:rPr lang="en-CA" dirty="0"/>
              <a:t> deux </a:t>
            </a:r>
            <a:r>
              <a:rPr lang="en-CA" dirty="0" err="1"/>
              <a:t>fois</a:t>
            </a:r>
            <a:r>
              <a:rPr lang="en-CA" dirty="0"/>
              <a:t> </a:t>
            </a:r>
            <a:r>
              <a:rPr lang="en-CA" dirty="0" err="1"/>
              <a:t>une</a:t>
            </a:r>
            <a:r>
              <a:rPr lang="en-CA" dirty="0"/>
              <a:t> </a:t>
            </a:r>
            <a:r>
              <a:rPr lang="en-CA" dirty="0" err="1"/>
              <a:t>requête</a:t>
            </a:r>
            <a:r>
              <a:rPr lang="en-CA" dirty="0"/>
              <a:t> pour </a:t>
            </a:r>
            <a:r>
              <a:rPr lang="en-CA" dirty="0" err="1"/>
              <a:t>l’AMM</a:t>
            </a:r>
            <a:r>
              <a:rPr lang="en-CA" dirty="0"/>
              <a:t>. </a:t>
            </a:r>
          </a:p>
          <a:p>
            <a:r>
              <a:rPr lang="en-CA" dirty="0" err="1"/>
              <a:t>Approuvé</a:t>
            </a:r>
            <a:r>
              <a:rPr lang="en-CA" dirty="0"/>
              <a:t> par un second </a:t>
            </a:r>
            <a:r>
              <a:rPr lang="en-CA" dirty="0" err="1"/>
              <a:t>évaluateur</a:t>
            </a:r>
            <a:r>
              <a:rPr lang="en-CA" dirty="0"/>
              <a:t> qui note </a:t>
            </a:r>
            <a:r>
              <a:rPr lang="en-US" dirty="0"/>
              <a:t>“</a:t>
            </a:r>
            <a:r>
              <a:rPr lang="en-US" dirty="0" err="1"/>
              <a:t>souffrance</a:t>
            </a:r>
            <a:r>
              <a:rPr lang="en-US" dirty="0"/>
              <a:t> </a:t>
            </a:r>
            <a:r>
              <a:rPr lang="en-US" dirty="0" err="1"/>
              <a:t>existentielle</a:t>
            </a:r>
            <a:r>
              <a:rPr lang="en-US" dirty="0"/>
              <a:t> </a:t>
            </a:r>
            <a:r>
              <a:rPr lang="en-US" dirty="0" err="1"/>
              <a:t>marquée</a:t>
            </a:r>
            <a:r>
              <a:rPr lang="en-US" dirty="0"/>
              <a:t>” &amp; “</a:t>
            </a:r>
            <a:r>
              <a:rPr lang="en-US" dirty="0" err="1"/>
              <a:t>clair</a:t>
            </a:r>
            <a:r>
              <a:rPr lang="en-US" dirty="0"/>
              <a:t> </a:t>
            </a:r>
            <a:r>
              <a:rPr lang="en-US" dirty="0" err="1"/>
              <a:t>qu’elle</a:t>
            </a:r>
            <a:r>
              <a:rPr lang="en-US" dirty="0"/>
              <a:t> ne </a:t>
            </a:r>
            <a:r>
              <a:rPr lang="en-US" dirty="0" err="1"/>
              <a:t>voulait</a:t>
            </a:r>
            <a:r>
              <a:rPr lang="en-US" dirty="0"/>
              <a:t> plus continuer de vivre </a:t>
            </a:r>
            <a:r>
              <a:rPr lang="en-US" dirty="0" err="1"/>
              <a:t>comme</a:t>
            </a:r>
            <a:r>
              <a:rPr lang="en-US" dirty="0"/>
              <a:t> </a:t>
            </a:r>
            <a:r>
              <a:rPr lang="en-US" dirty="0" err="1"/>
              <a:t>elle</a:t>
            </a:r>
            <a:r>
              <a:rPr lang="en-US" dirty="0"/>
              <a:t> [</a:t>
            </a:r>
            <a:r>
              <a:rPr lang="en-US" dirty="0" err="1"/>
              <a:t>était</a:t>
            </a:r>
            <a:r>
              <a:rPr lang="en-US" dirty="0"/>
              <a:t>]”;  “</a:t>
            </a:r>
            <a:r>
              <a:rPr lang="en-US" dirty="0" err="1"/>
              <a:t>défis</a:t>
            </a:r>
            <a:r>
              <a:rPr lang="en-US" dirty="0"/>
              <a:t> de communication”; </a:t>
            </a:r>
            <a:r>
              <a:rPr lang="en-US" dirty="0" err="1"/>
              <a:t>l’évaluation</a:t>
            </a:r>
            <a:r>
              <a:rPr lang="en-US" dirty="0"/>
              <a:t> a </a:t>
            </a:r>
            <a:r>
              <a:rPr lang="en-US" dirty="0" err="1"/>
              <a:t>été</a:t>
            </a:r>
            <a:r>
              <a:rPr lang="en-US" dirty="0"/>
              <a:t> “</a:t>
            </a:r>
            <a:r>
              <a:rPr lang="en-US" dirty="0" err="1"/>
              <a:t>gérée</a:t>
            </a:r>
            <a:r>
              <a:rPr lang="en-US" dirty="0"/>
              <a:t> </a:t>
            </a:r>
            <a:r>
              <a:rPr lang="en-US" dirty="0" err="1"/>
              <a:t>d’une</a:t>
            </a:r>
            <a:r>
              <a:rPr lang="en-US" dirty="0"/>
              <a:t> manière qui </a:t>
            </a:r>
            <a:r>
              <a:rPr lang="en-US" dirty="0" err="1"/>
              <a:t>lui</a:t>
            </a:r>
            <a:r>
              <a:rPr lang="en-US" dirty="0"/>
              <a:t> a </a:t>
            </a:r>
            <a:r>
              <a:rPr lang="en-US" dirty="0" err="1"/>
              <a:t>convenue</a:t>
            </a:r>
            <a:r>
              <a:rPr lang="en-US" dirty="0"/>
              <a:t>.”</a:t>
            </a:r>
          </a:p>
          <a:p>
            <a:r>
              <a:rPr lang="en-US" dirty="0"/>
              <a:t>Lors de la </a:t>
            </a:r>
            <a:r>
              <a:rPr lang="en-US" dirty="0" err="1"/>
              <a:t>procédure</a:t>
            </a:r>
            <a:r>
              <a:rPr lang="en-US" dirty="0"/>
              <a:t> </a:t>
            </a:r>
            <a:r>
              <a:rPr lang="en-US" dirty="0" err="1"/>
              <a:t>d’AMM</a:t>
            </a:r>
            <a:r>
              <a:rPr lang="en-US" dirty="0"/>
              <a:t>, la femme est “</a:t>
            </a:r>
            <a:r>
              <a:rPr lang="en-US" dirty="0" err="1"/>
              <a:t>submergée</a:t>
            </a:r>
            <a:r>
              <a:rPr lang="en-US" dirty="0"/>
              <a:t> par la </a:t>
            </a:r>
            <a:r>
              <a:rPr lang="en-US" dirty="0" err="1"/>
              <a:t>présence</a:t>
            </a:r>
            <a:r>
              <a:rPr lang="en-US" dirty="0"/>
              <a:t> de </a:t>
            </a:r>
            <a:r>
              <a:rPr lang="en-US" dirty="0" err="1"/>
              <a:t>visiteurs</a:t>
            </a:r>
            <a:r>
              <a:rPr lang="en-US" dirty="0"/>
              <a:t> </a:t>
            </a:r>
            <a:r>
              <a:rPr lang="en-US" dirty="0" err="1"/>
              <a:t>additionels</a:t>
            </a:r>
            <a:r>
              <a:rPr lang="en-US" dirty="0"/>
              <a:t>” </a:t>
            </a:r>
          </a:p>
          <a:p>
            <a:r>
              <a:rPr lang="en-US" dirty="0"/>
              <a:t>“</a:t>
            </a:r>
            <a:r>
              <a:rPr lang="en-US" dirty="0" err="1"/>
              <a:t>Consentement</a:t>
            </a:r>
            <a:r>
              <a:rPr lang="en-US" dirty="0"/>
              <a:t> </a:t>
            </a:r>
            <a:r>
              <a:rPr lang="en-US" dirty="0" err="1"/>
              <a:t>exprès</a:t>
            </a:r>
            <a:r>
              <a:rPr lang="en-US" dirty="0"/>
              <a:t> final” </a:t>
            </a:r>
            <a:r>
              <a:rPr lang="en-US" dirty="0" err="1"/>
              <a:t>fut</a:t>
            </a:r>
            <a:r>
              <a:rPr lang="en-US" dirty="0"/>
              <a:t> </a:t>
            </a:r>
            <a:r>
              <a:rPr lang="en-US" dirty="0" err="1"/>
              <a:t>jugée</a:t>
            </a:r>
            <a:r>
              <a:rPr lang="en-US" dirty="0"/>
              <a:t> capable et </a:t>
            </a:r>
            <a:r>
              <a:rPr lang="en-US" dirty="0" err="1"/>
              <a:t>informée</a:t>
            </a:r>
            <a:r>
              <a:rPr lang="en-US" dirty="0"/>
              <a:t> sur la base de son “</a:t>
            </a:r>
            <a:r>
              <a:rPr lang="en-US" dirty="0" err="1"/>
              <a:t>habilitée</a:t>
            </a:r>
            <a:r>
              <a:rPr lang="en-US" dirty="0"/>
              <a:t> à </a:t>
            </a:r>
            <a:r>
              <a:rPr lang="en-US" dirty="0" err="1"/>
              <a:t>répéter</a:t>
            </a:r>
            <a:r>
              <a:rPr lang="en-US" dirty="0"/>
              <a:t> la question de </a:t>
            </a:r>
            <a:r>
              <a:rPr lang="en-US" dirty="0" err="1"/>
              <a:t>consentement</a:t>
            </a:r>
            <a:r>
              <a:rPr lang="en-US" dirty="0"/>
              <a:t> et </a:t>
            </a:r>
            <a:r>
              <a:rPr lang="en-US" dirty="0" err="1"/>
              <a:t>en</a:t>
            </a:r>
            <a:r>
              <a:rPr lang="en-US" dirty="0"/>
              <a:t> </a:t>
            </a:r>
            <a:r>
              <a:rPr lang="en-US" dirty="0" err="1"/>
              <a:t>serrant</a:t>
            </a:r>
            <a:r>
              <a:rPr lang="en-US" dirty="0"/>
              <a:t> la main du </a:t>
            </a:r>
            <a:r>
              <a:rPr lang="en-US" dirty="0" err="1"/>
              <a:t>prestataire</a:t>
            </a:r>
            <a:r>
              <a:rPr lang="en-US" dirty="0"/>
              <a:t>.” </a:t>
            </a:r>
            <a:endParaRPr lang="en-CA" dirty="0"/>
          </a:p>
        </p:txBody>
      </p:sp>
      <p:sp>
        <p:nvSpPr>
          <p:cNvPr id="4" name="Slide Number Placeholder 3">
            <a:extLst>
              <a:ext uri="{FF2B5EF4-FFF2-40B4-BE49-F238E27FC236}">
                <a16:creationId xmlns:a16="http://schemas.microsoft.com/office/drawing/2014/main" id="{7C8D5C3F-154F-BBB8-DF0F-740D592B308A}"/>
              </a:ext>
            </a:extLst>
          </p:cNvPr>
          <p:cNvSpPr>
            <a:spLocks noGrp="1"/>
          </p:cNvSpPr>
          <p:nvPr>
            <p:ph type="sldNum" sz="quarter" idx="12"/>
          </p:nvPr>
        </p:nvSpPr>
        <p:spPr>
          <a:xfrm>
            <a:off x="17556480" y="9683146"/>
            <a:ext cx="668869" cy="547688"/>
          </a:xfrm>
        </p:spPr>
        <p:txBody>
          <a:bodyPr vert="horz" lIns="91440" tIns="45720" rIns="91440" bIns="45720" rtlCol="0" anchor="ctr">
            <a:normAutofit/>
          </a:bodyPr>
          <a:lstStyle/>
          <a:p>
            <a:pPr>
              <a:spcAft>
                <a:spcPts val="600"/>
              </a:spcAft>
            </a:pPr>
            <a:fld id="{B6F15528-21DE-4FAA-801E-634DDDAF4B2B}" type="slidenum">
              <a:rPr lang="en-US" sz="1700">
                <a:solidFill>
                  <a:schemeClr val="tx1">
                    <a:lumMod val="50000"/>
                    <a:lumOff val="50000"/>
                  </a:schemeClr>
                </a:solidFill>
              </a:rPr>
              <a:pPr>
                <a:spcAft>
                  <a:spcPts val="600"/>
                </a:spcAft>
              </a:pPr>
              <a:t>13</a:t>
            </a:fld>
            <a:endParaRPr lang="en-US" sz="1700">
              <a:solidFill>
                <a:schemeClr val="tx1">
                  <a:lumMod val="50000"/>
                  <a:lumOff val="50000"/>
                </a:schemeClr>
              </a:solidFill>
            </a:endParaRPr>
          </a:p>
        </p:txBody>
      </p:sp>
    </p:spTree>
    <p:extLst>
      <p:ext uri="{BB962C8B-B14F-4D97-AF65-F5344CB8AC3E}">
        <p14:creationId xmlns:p14="http://schemas.microsoft.com/office/powerpoint/2010/main" val="71337509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4EDF59-412B-DB0C-891D-DA559DD774D8}"/>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255E07B-3184-930A-BAC9-852D92687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B36381A-7062-0E29-893A-5B3B3BF24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8287996" cy="238611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7F2D588-217D-2CE7-F2B2-19DC9BE4A9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 y="0"/>
            <a:ext cx="12172958" cy="2386113"/>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5453E1E-59B9-5F75-37BC-8EA340637D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172948" y="-1"/>
            <a:ext cx="6115047" cy="238611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CBB9C1B-3248-6AF4-CBE3-0F21AAA47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025" y="-1"/>
            <a:ext cx="17598969" cy="2396149"/>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509C3FA-DD5C-BA28-6F50-1375B63216FF}"/>
              </a:ext>
            </a:extLst>
          </p:cNvPr>
          <p:cNvSpPr>
            <a:spLocks noGrp="1"/>
          </p:cNvSpPr>
          <p:nvPr>
            <p:ph type="title"/>
          </p:nvPr>
        </p:nvSpPr>
        <p:spPr>
          <a:xfrm>
            <a:off x="1339702" y="441807"/>
            <a:ext cx="16259273" cy="1550503"/>
          </a:xfrm>
        </p:spPr>
        <p:txBody>
          <a:bodyPr vert="horz" lIns="91440" tIns="45720" rIns="91440" bIns="45720" rtlCol="0" anchor="ctr">
            <a:normAutofit fontScale="90000"/>
          </a:bodyPr>
          <a:lstStyle/>
          <a:p>
            <a:pPr algn="l">
              <a:lnSpc>
                <a:spcPct val="90000"/>
              </a:lnSpc>
            </a:pPr>
            <a:r>
              <a:rPr lang="en-US" sz="6000" kern="1200" dirty="0">
                <a:solidFill>
                  <a:srgbClr val="FFFFFF"/>
                </a:solidFill>
                <a:latin typeface="+mj-lt"/>
                <a:ea typeface="+mj-ea"/>
                <a:cs typeface="+mj-cs"/>
              </a:rPr>
              <a:t>Rapport CEDA 2024-1: </a:t>
            </a:r>
            <a:r>
              <a:rPr lang="en-US" sz="6000" kern="1200" dirty="0" err="1">
                <a:solidFill>
                  <a:srgbClr val="FFFFFF"/>
                </a:solidFill>
                <a:latin typeface="+mj-lt"/>
                <a:ea typeface="+mj-ea"/>
                <a:cs typeface="+mj-cs"/>
              </a:rPr>
              <a:t>Renonciation</a:t>
            </a:r>
            <a:r>
              <a:rPr lang="en-US" sz="6000" kern="1200" dirty="0">
                <a:solidFill>
                  <a:srgbClr val="FFFFFF"/>
                </a:solidFill>
                <a:latin typeface="+mj-lt"/>
                <a:ea typeface="+mj-ea"/>
                <a:cs typeface="+mj-cs"/>
              </a:rPr>
              <a:t> </a:t>
            </a:r>
            <a:r>
              <a:rPr lang="en-US" sz="6000" kern="1200" dirty="0" err="1">
                <a:solidFill>
                  <a:srgbClr val="FFFFFF"/>
                </a:solidFill>
                <a:latin typeface="+mj-lt"/>
                <a:ea typeface="+mj-ea"/>
                <a:cs typeface="+mj-cs"/>
              </a:rPr>
              <a:t>consentement</a:t>
            </a:r>
            <a:r>
              <a:rPr lang="en-US" sz="6000" kern="1200" dirty="0">
                <a:solidFill>
                  <a:srgbClr val="FFFFFF"/>
                </a:solidFill>
                <a:latin typeface="+mj-lt"/>
                <a:ea typeface="+mj-ea"/>
                <a:cs typeface="+mj-cs"/>
              </a:rPr>
              <a:t> final</a:t>
            </a:r>
          </a:p>
        </p:txBody>
      </p:sp>
      <p:sp>
        <p:nvSpPr>
          <p:cNvPr id="6" name="Vertical Text Placeholder 5">
            <a:extLst>
              <a:ext uri="{FF2B5EF4-FFF2-40B4-BE49-F238E27FC236}">
                <a16:creationId xmlns:a16="http://schemas.microsoft.com/office/drawing/2014/main" id="{3F0CA2F2-180A-50D7-842A-D5C4D8A85E9B}"/>
              </a:ext>
            </a:extLst>
          </p:cNvPr>
          <p:cNvSpPr>
            <a:spLocks noGrp="1"/>
          </p:cNvSpPr>
          <p:nvPr>
            <p:ph type="body" orient="vert" idx="1"/>
          </p:nvPr>
        </p:nvSpPr>
        <p:spPr>
          <a:xfrm>
            <a:off x="1679944" y="3019647"/>
            <a:ext cx="14963501" cy="5982685"/>
          </a:xfrm>
        </p:spPr>
        <p:txBody>
          <a:bodyPr vert="horz" lIns="91440" tIns="45720" rIns="91440" bIns="45720" rtlCol="0" anchor="ctr">
            <a:normAutofit/>
          </a:bodyPr>
          <a:lstStyle/>
          <a:p>
            <a:pPr marL="0" lvl="0" indent="0">
              <a:spcBef>
                <a:spcPts val="0"/>
              </a:spcBef>
              <a:buNone/>
              <a:defRPr/>
            </a:pPr>
            <a:r>
              <a:rPr lang="en-US" sz="2800" b="1" dirty="0">
                <a:solidFill>
                  <a:prstClr val="black"/>
                </a:solidFill>
              </a:rPr>
              <a:t>1A: homme </a:t>
            </a:r>
            <a:r>
              <a:rPr lang="en-US" sz="2800" b="1" dirty="0" err="1">
                <a:solidFill>
                  <a:prstClr val="black"/>
                </a:solidFill>
              </a:rPr>
              <a:t>diagnostiqué</a:t>
            </a:r>
            <a:r>
              <a:rPr lang="en-US" sz="2800" b="1" dirty="0">
                <a:solidFill>
                  <a:prstClr val="black"/>
                </a:solidFill>
              </a:rPr>
              <a:t> avec </a:t>
            </a:r>
            <a:r>
              <a:rPr lang="en-US" sz="2800" b="1" dirty="0" err="1">
                <a:solidFill>
                  <a:prstClr val="black"/>
                </a:solidFill>
              </a:rPr>
              <a:t>l’Alzheimer’s</a:t>
            </a:r>
            <a:r>
              <a:rPr lang="en-US" sz="2800" b="1" dirty="0">
                <a:solidFill>
                  <a:prstClr val="black"/>
                </a:solidFill>
              </a:rPr>
              <a:t> &amp;</a:t>
            </a:r>
            <a:r>
              <a:rPr lang="en-CA" sz="2800" b="1" dirty="0">
                <a:solidFill>
                  <a:prstClr val="black"/>
                </a:solidFill>
              </a:rPr>
              <a:t> </a:t>
            </a:r>
            <a:r>
              <a:rPr lang="en-US" sz="2800" b="1" dirty="0" err="1">
                <a:solidFill>
                  <a:prstClr val="black"/>
                </a:solidFill>
              </a:rPr>
              <a:t>symptômes</a:t>
            </a:r>
            <a:r>
              <a:rPr lang="en-US" sz="2800" b="1" dirty="0">
                <a:solidFill>
                  <a:prstClr val="black"/>
                </a:solidFill>
              </a:rPr>
              <a:t> </a:t>
            </a:r>
            <a:r>
              <a:rPr lang="en-US" sz="2800" b="1" dirty="0" err="1">
                <a:solidFill>
                  <a:prstClr val="black"/>
                </a:solidFill>
              </a:rPr>
              <a:t>parkinsoniens</a:t>
            </a:r>
            <a:r>
              <a:rPr lang="en-US" sz="2800" b="1" dirty="0">
                <a:solidFill>
                  <a:prstClr val="black"/>
                </a:solidFill>
              </a:rPr>
              <a:t>, </a:t>
            </a:r>
            <a:r>
              <a:rPr lang="en-US" sz="2800" b="1" dirty="0" err="1">
                <a:solidFill>
                  <a:prstClr val="black"/>
                </a:solidFill>
              </a:rPr>
              <a:t>affligé</a:t>
            </a:r>
            <a:r>
              <a:rPr lang="en-US" sz="2800" b="1" dirty="0">
                <a:solidFill>
                  <a:prstClr val="black"/>
                </a:solidFill>
              </a:rPr>
              <a:t> par </a:t>
            </a:r>
            <a:r>
              <a:rPr lang="en-US" sz="2800" b="1" dirty="0" err="1">
                <a:solidFill>
                  <a:prstClr val="black"/>
                </a:solidFill>
              </a:rPr>
              <a:t>perte</a:t>
            </a:r>
            <a:r>
              <a:rPr lang="en-US" sz="2800" b="1" dirty="0">
                <a:solidFill>
                  <a:prstClr val="black"/>
                </a:solidFill>
              </a:rPr>
              <a:t> de </a:t>
            </a:r>
            <a:r>
              <a:rPr lang="en-US" sz="2800" b="1" dirty="0" err="1">
                <a:solidFill>
                  <a:prstClr val="black"/>
                </a:solidFill>
              </a:rPr>
              <a:t>mémoire</a:t>
            </a:r>
            <a:r>
              <a:rPr lang="en-US" sz="2800" b="1" dirty="0">
                <a:solidFill>
                  <a:prstClr val="black"/>
                </a:solidFill>
              </a:rPr>
              <a:t> à court-</a:t>
            </a:r>
            <a:r>
              <a:rPr lang="en-US" sz="2800" b="1" dirty="0" err="1">
                <a:solidFill>
                  <a:prstClr val="black"/>
                </a:solidFill>
              </a:rPr>
              <a:t>terme</a:t>
            </a:r>
            <a:endParaRPr lang="en-US" sz="2800" b="1" dirty="0">
              <a:solidFill>
                <a:prstClr val="black"/>
              </a:solidFill>
            </a:endParaRPr>
          </a:p>
          <a:p>
            <a:pPr marL="0" lvl="0" indent="0">
              <a:spcBef>
                <a:spcPts val="0"/>
              </a:spcBef>
              <a:buNone/>
              <a:defRPr/>
            </a:pPr>
            <a:endParaRPr lang="en-US" sz="2800" b="1" dirty="0">
              <a:solidFill>
                <a:prstClr val="black"/>
              </a:solidFill>
            </a:endParaRPr>
          </a:p>
          <a:p>
            <a:pPr marL="0" lvl="0" indent="0">
              <a:spcBef>
                <a:spcPts val="0"/>
              </a:spcBef>
              <a:buNone/>
              <a:defRPr/>
            </a:pPr>
            <a:r>
              <a:rPr lang="en-US" sz="2800" dirty="0">
                <a:solidFill>
                  <a:prstClr val="black"/>
                </a:solidFill>
              </a:rPr>
              <a:t>- </a:t>
            </a:r>
            <a:r>
              <a:rPr lang="en-US" sz="2800" dirty="0" err="1">
                <a:solidFill>
                  <a:prstClr val="black"/>
                </a:solidFill>
              </a:rPr>
              <a:t>Évaluateur</a:t>
            </a:r>
            <a:r>
              <a:rPr lang="en-US" sz="2800" dirty="0">
                <a:solidFill>
                  <a:prstClr val="black"/>
                </a:solidFill>
              </a:rPr>
              <a:t> </a:t>
            </a:r>
            <a:r>
              <a:rPr lang="en-US" sz="2800" dirty="0" err="1">
                <a:solidFill>
                  <a:prstClr val="black"/>
                </a:solidFill>
              </a:rPr>
              <a:t>approuve</a:t>
            </a:r>
            <a:r>
              <a:rPr lang="en-US" sz="2800" dirty="0">
                <a:solidFill>
                  <a:prstClr val="black"/>
                </a:solidFill>
              </a:rPr>
              <a:t> </a:t>
            </a:r>
            <a:r>
              <a:rPr lang="en-US" sz="2800" dirty="0" err="1">
                <a:solidFill>
                  <a:prstClr val="black"/>
                </a:solidFill>
              </a:rPr>
              <a:t>l’AMM</a:t>
            </a:r>
            <a:r>
              <a:rPr lang="en-US" sz="2800" dirty="0">
                <a:solidFill>
                  <a:prstClr val="black"/>
                </a:solidFill>
              </a:rPr>
              <a:t> </a:t>
            </a:r>
            <a:r>
              <a:rPr lang="en-US" sz="2800" b="1" dirty="0" err="1">
                <a:solidFill>
                  <a:prstClr val="black"/>
                </a:solidFill>
              </a:rPr>
              <a:t>voie</a:t>
            </a:r>
            <a:r>
              <a:rPr lang="en-US" sz="2800" b="1" dirty="0">
                <a:solidFill>
                  <a:prstClr val="black"/>
                </a:solidFill>
              </a:rPr>
              <a:t> 1</a:t>
            </a:r>
            <a:r>
              <a:rPr lang="en-US" sz="2800" dirty="0">
                <a:solidFill>
                  <a:prstClr val="black"/>
                </a:solidFill>
              </a:rPr>
              <a:t>  pour “</a:t>
            </a:r>
            <a:r>
              <a:rPr lang="fr-CA" sz="2800" dirty="0">
                <a:solidFill>
                  <a:prstClr val="black"/>
                </a:solidFill>
              </a:rPr>
              <a:t>souffrance due à l’anticipation actuelle et future de souffrance de dépendance</a:t>
            </a:r>
            <a:r>
              <a:rPr lang="en-US" sz="2800" dirty="0">
                <a:solidFill>
                  <a:prstClr val="black"/>
                </a:solidFill>
              </a:rPr>
              <a:t>” [Incl. </a:t>
            </a:r>
            <a:r>
              <a:rPr lang="en-US" sz="2800" dirty="0" err="1">
                <a:solidFill>
                  <a:prstClr val="black"/>
                </a:solidFill>
              </a:rPr>
              <a:t>d’admission</a:t>
            </a:r>
            <a:r>
              <a:rPr lang="en-US" sz="2800" dirty="0">
                <a:solidFill>
                  <a:prstClr val="black"/>
                </a:solidFill>
              </a:rPr>
              <a:t> </a:t>
            </a:r>
            <a:r>
              <a:rPr lang="en-US" sz="2800" dirty="0" err="1">
                <a:solidFill>
                  <a:prstClr val="black"/>
                </a:solidFill>
              </a:rPr>
              <a:t>centre</a:t>
            </a:r>
            <a:r>
              <a:rPr lang="en-US" sz="2800" dirty="0">
                <a:solidFill>
                  <a:prstClr val="black"/>
                </a:solidFill>
              </a:rPr>
              <a:t> de </a:t>
            </a:r>
            <a:r>
              <a:rPr lang="en-US" sz="2800" dirty="0" err="1">
                <a:solidFill>
                  <a:prstClr val="black"/>
                </a:solidFill>
              </a:rPr>
              <a:t>soins</a:t>
            </a:r>
            <a:r>
              <a:rPr lang="en-US" sz="2800" dirty="0">
                <a:solidFill>
                  <a:prstClr val="black"/>
                </a:solidFill>
              </a:rPr>
              <a:t> de longue durée]”; note </a:t>
            </a:r>
            <a:r>
              <a:rPr lang="en-US" sz="2800" dirty="0" err="1">
                <a:solidFill>
                  <a:prstClr val="black"/>
                </a:solidFill>
              </a:rPr>
              <a:t>une</a:t>
            </a:r>
            <a:r>
              <a:rPr lang="en-US" sz="2800" dirty="0">
                <a:solidFill>
                  <a:prstClr val="black"/>
                </a:solidFill>
              </a:rPr>
              <a:t> bonne </a:t>
            </a:r>
            <a:r>
              <a:rPr lang="en-US" sz="2800" dirty="0" err="1">
                <a:solidFill>
                  <a:prstClr val="black"/>
                </a:solidFill>
              </a:rPr>
              <a:t>qualité</a:t>
            </a:r>
            <a:r>
              <a:rPr lang="en-US" sz="2800" dirty="0">
                <a:solidFill>
                  <a:prstClr val="black"/>
                </a:solidFill>
              </a:rPr>
              <a:t> de vie + </a:t>
            </a:r>
            <a:r>
              <a:rPr lang="en-US" sz="2800" dirty="0" err="1">
                <a:solidFill>
                  <a:prstClr val="black"/>
                </a:solidFill>
              </a:rPr>
              <a:t>renonciation</a:t>
            </a:r>
            <a:r>
              <a:rPr lang="en-US" sz="2800" dirty="0">
                <a:solidFill>
                  <a:prstClr val="black"/>
                </a:solidFill>
              </a:rPr>
              <a:t> au </a:t>
            </a:r>
            <a:r>
              <a:rPr lang="en-US" sz="2800" dirty="0" err="1">
                <a:solidFill>
                  <a:prstClr val="black"/>
                </a:solidFill>
              </a:rPr>
              <a:t>consentement</a:t>
            </a:r>
            <a:r>
              <a:rPr lang="en-US" sz="2800" dirty="0">
                <a:solidFill>
                  <a:prstClr val="black"/>
                </a:solidFill>
              </a:rPr>
              <a:t> 3.5 </a:t>
            </a:r>
            <a:r>
              <a:rPr lang="en-US" sz="2800" dirty="0" err="1">
                <a:solidFill>
                  <a:prstClr val="black"/>
                </a:solidFill>
              </a:rPr>
              <a:t>ans</a:t>
            </a:r>
            <a:r>
              <a:rPr lang="en-US" sz="2800" dirty="0">
                <a:solidFill>
                  <a:prstClr val="black"/>
                </a:solidFill>
              </a:rPr>
              <a:t> plus tard.</a:t>
            </a:r>
          </a:p>
          <a:p>
            <a:pPr marL="285750" lvl="0" indent="-285750">
              <a:spcBef>
                <a:spcPts val="0"/>
              </a:spcBef>
              <a:buFontTx/>
              <a:buChar char="-"/>
              <a:defRPr/>
            </a:pPr>
            <a:r>
              <a:rPr lang="en-US" sz="2800" dirty="0" err="1">
                <a:solidFill>
                  <a:prstClr val="black"/>
                </a:solidFill>
              </a:rPr>
              <a:t>Évaluateur</a:t>
            </a:r>
            <a:r>
              <a:rPr lang="en-US" sz="2800" dirty="0">
                <a:solidFill>
                  <a:prstClr val="black"/>
                </a:solidFill>
              </a:rPr>
              <a:t> 2: (</a:t>
            </a:r>
            <a:r>
              <a:rPr lang="en-US" sz="2800" dirty="0" err="1">
                <a:solidFill>
                  <a:prstClr val="black"/>
                </a:solidFill>
              </a:rPr>
              <a:t>médecin</a:t>
            </a:r>
            <a:r>
              <a:rPr lang="en-US" sz="2800" dirty="0">
                <a:solidFill>
                  <a:prstClr val="black"/>
                </a:solidFill>
              </a:rPr>
              <a:t> de famille): </a:t>
            </a:r>
            <a:r>
              <a:rPr lang="en-US" sz="2800" dirty="0" err="1">
                <a:solidFill>
                  <a:prstClr val="black"/>
                </a:solidFill>
              </a:rPr>
              <a:t>approuve</a:t>
            </a:r>
            <a:r>
              <a:rPr lang="en-US" sz="2800" dirty="0">
                <a:solidFill>
                  <a:prstClr val="black"/>
                </a:solidFill>
              </a:rPr>
              <a:t> </a:t>
            </a:r>
            <a:r>
              <a:rPr lang="en-US" sz="2800" b="1" dirty="0" err="1">
                <a:solidFill>
                  <a:prstClr val="black"/>
                </a:solidFill>
              </a:rPr>
              <a:t>voie</a:t>
            </a:r>
            <a:r>
              <a:rPr lang="en-US" sz="2800" b="1" dirty="0">
                <a:solidFill>
                  <a:prstClr val="black"/>
                </a:solidFill>
              </a:rPr>
              <a:t> 2</a:t>
            </a:r>
          </a:p>
          <a:p>
            <a:pPr marL="285750" lvl="0" indent="-285750">
              <a:spcBef>
                <a:spcPts val="0"/>
              </a:spcBef>
              <a:buFontTx/>
              <a:buChar char="-"/>
              <a:defRPr/>
            </a:pPr>
            <a:r>
              <a:rPr lang="en-US" sz="2800" dirty="0" err="1">
                <a:solidFill>
                  <a:prstClr val="black"/>
                </a:solidFill>
              </a:rPr>
              <a:t>Évaluateur</a:t>
            </a:r>
            <a:r>
              <a:rPr lang="en-US" sz="2800" dirty="0">
                <a:solidFill>
                  <a:prstClr val="black"/>
                </a:solidFill>
              </a:rPr>
              <a:t> 3: </a:t>
            </a:r>
            <a:r>
              <a:rPr lang="en-US" sz="2800" dirty="0" err="1">
                <a:solidFill>
                  <a:prstClr val="black"/>
                </a:solidFill>
              </a:rPr>
              <a:t>Approuve</a:t>
            </a:r>
            <a:r>
              <a:rPr lang="en-US" sz="2800" dirty="0">
                <a:solidFill>
                  <a:prstClr val="black"/>
                </a:solidFill>
              </a:rPr>
              <a:t> </a:t>
            </a:r>
            <a:r>
              <a:rPr lang="en-US" sz="2800" b="1" dirty="0" err="1">
                <a:solidFill>
                  <a:prstClr val="black"/>
                </a:solidFill>
              </a:rPr>
              <a:t>voie</a:t>
            </a:r>
            <a:r>
              <a:rPr lang="en-US" sz="2800" b="1" dirty="0">
                <a:solidFill>
                  <a:prstClr val="black"/>
                </a:solidFill>
              </a:rPr>
              <a:t> 1</a:t>
            </a:r>
          </a:p>
          <a:p>
            <a:pPr marL="0" lvl="0" indent="0">
              <a:spcBef>
                <a:spcPts val="0"/>
              </a:spcBef>
              <a:buNone/>
              <a:defRPr/>
            </a:pPr>
            <a:endParaRPr lang="en-US" sz="2800" b="1" dirty="0">
              <a:solidFill>
                <a:prstClr val="black"/>
              </a:solidFill>
            </a:endParaRPr>
          </a:p>
          <a:p>
            <a:pPr marL="285750" lvl="0" indent="-285750">
              <a:spcBef>
                <a:spcPts val="0"/>
              </a:spcBef>
              <a:buFontTx/>
              <a:buChar char="-"/>
              <a:defRPr/>
            </a:pPr>
            <a:r>
              <a:rPr lang="en-US" sz="2800" dirty="0">
                <a:solidFill>
                  <a:prstClr val="black"/>
                </a:solidFill>
              </a:rPr>
              <a:t>Un an plus tard: </a:t>
            </a:r>
            <a:r>
              <a:rPr lang="en-US" sz="2800" dirty="0" err="1">
                <a:solidFill>
                  <a:prstClr val="black"/>
                </a:solidFill>
              </a:rPr>
              <a:t>hospitalisé</a:t>
            </a:r>
            <a:r>
              <a:rPr lang="en-US" sz="2800" dirty="0">
                <a:solidFill>
                  <a:prstClr val="black"/>
                </a:solidFill>
              </a:rPr>
              <a:t> à cause </a:t>
            </a:r>
            <a:r>
              <a:rPr lang="en-US" sz="2800" dirty="0" err="1">
                <a:solidFill>
                  <a:prstClr val="black"/>
                </a:solidFill>
              </a:rPr>
              <a:t>d’une</a:t>
            </a:r>
            <a:r>
              <a:rPr lang="en-US" sz="2800" dirty="0">
                <a:solidFill>
                  <a:prstClr val="black"/>
                </a:solidFill>
              </a:rPr>
              <a:t> chute. </a:t>
            </a:r>
            <a:r>
              <a:rPr lang="en-CA" sz="2800" dirty="0" err="1">
                <a:solidFill>
                  <a:prstClr val="black"/>
                </a:solidFill>
              </a:rPr>
              <a:t>Délire</a:t>
            </a:r>
            <a:r>
              <a:rPr lang="en-CA" sz="2800" dirty="0">
                <a:solidFill>
                  <a:prstClr val="black"/>
                </a:solidFill>
              </a:rPr>
              <a:t> </a:t>
            </a:r>
            <a:r>
              <a:rPr lang="en-CA" sz="2800" dirty="0" err="1">
                <a:solidFill>
                  <a:prstClr val="black"/>
                </a:solidFill>
              </a:rPr>
              <a:t>potentiel</a:t>
            </a:r>
            <a:r>
              <a:rPr lang="en-CA" sz="2800" dirty="0">
                <a:solidFill>
                  <a:prstClr val="black"/>
                </a:solidFill>
              </a:rPr>
              <a:t> (confusion, hallucinations, agitation, … et un </a:t>
            </a:r>
            <a:r>
              <a:rPr lang="en-CA" sz="2800" dirty="0" err="1">
                <a:solidFill>
                  <a:prstClr val="black"/>
                </a:solidFill>
              </a:rPr>
              <a:t>déclin</a:t>
            </a:r>
            <a:r>
              <a:rPr lang="en-CA" sz="2800" dirty="0">
                <a:solidFill>
                  <a:prstClr val="black"/>
                </a:solidFill>
              </a:rPr>
              <a:t> </a:t>
            </a:r>
            <a:r>
              <a:rPr lang="en-CA" sz="2800" dirty="0" err="1">
                <a:solidFill>
                  <a:prstClr val="black"/>
                </a:solidFill>
              </a:rPr>
              <a:t>rapide</a:t>
            </a:r>
            <a:r>
              <a:rPr lang="en-CA" sz="2800" dirty="0">
                <a:solidFill>
                  <a:prstClr val="black"/>
                </a:solidFill>
              </a:rPr>
              <a:t> de </a:t>
            </a:r>
            <a:r>
              <a:rPr lang="en-CA" sz="2800" dirty="0" err="1">
                <a:solidFill>
                  <a:prstClr val="black"/>
                </a:solidFill>
              </a:rPr>
              <a:t>fonctions</a:t>
            </a:r>
            <a:r>
              <a:rPr lang="en-CA" sz="2800" dirty="0">
                <a:solidFill>
                  <a:prstClr val="black"/>
                </a:solidFill>
              </a:rPr>
              <a:t>); </a:t>
            </a:r>
            <a:r>
              <a:rPr lang="en-CA" sz="2800" dirty="0" err="1">
                <a:solidFill>
                  <a:prstClr val="black"/>
                </a:solidFill>
              </a:rPr>
              <a:t>sedaté</a:t>
            </a:r>
            <a:endParaRPr lang="en-CA" sz="2800" dirty="0">
              <a:solidFill>
                <a:prstClr val="black"/>
              </a:solidFill>
            </a:endParaRPr>
          </a:p>
          <a:p>
            <a:pPr marL="0" lvl="0" indent="0">
              <a:spcBef>
                <a:spcPts val="0"/>
              </a:spcBef>
              <a:buNone/>
              <a:defRPr/>
            </a:pPr>
            <a:endParaRPr lang="en-CA" sz="2800" dirty="0">
              <a:solidFill>
                <a:prstClr val="black"/>
              </a:solidFill>
            </a:endParaRPr>
          </a:p>
          <a:p>
            <a:pPr marL="285750" lvl="0" indent="-285750">
              <a:spcBef>
                <a:spcPts val="0"/>
              </a:spcBef>
              <a:buFontTx/>
              <a:buChar char="-"/>
              <a:defRPr/>
            </a:pPr>
            <a:r>
              <a:rPr lang="en-CA" sz="2800" dirty="0" err="1">
                <a:solidFill>
                  <a:prstClr val="black"/>
                </a:solidFill>
              </a:rPr>
              <a:t>Évaluateur</a:t>
            </a:r>
            <a:r>
              <a:rPr lang="en-CA" sz="2800" dirty="0">
                <a:solidFill>
                  <a:prstClr val="black"/>
                </a:solidFill>
              </a:rPr>
              <a:t> 3 </a:t>
            </a:r>
            <a:r>
              <a:rPr lang="en-CA" sz="2800" dirty="0" err="1">
                <a:solidFill>
                  <a:prstClr val="black"/>
                </a:solidFill>
              </a:rPr>
              <a:t>mets</a:t>
            </a:r>
            <a:r>
              <a:rPr lang="en-CA" sz="2800" dirty="0">
                <a:solidFill>
                  <a:prstClr val="black"/>
                </a:solidFill>
              </a:rPr>
              <a:t> fin à la vie de </a:t>
            </a:r>
            <a:r>
              <a:rPr lang="en-CA" sz="2800" dirty="0" err="1">
                <a:solidFill>
                  <a:prstClr val="black"/>
                </a:solidFill>
              </a:rPr>
              <a:t>l’homme</a:t>
            </a:r>
            <a:r>
              <a:rPr lang="en-CA" sz="2800" dirty="0">
                <a:solidFill>
                  <a:prstClr val="black"/>
                </a:solidFill>
              </a:rPr>
              <a:t> par AMM “</a:t>
            </a:r>
            <a:r>
              <a:rPr lang="en-CA" sz="2800" dirty="0" err="1">
                <a:solidFill>
                  <a:prstClr val="black"/>
                </a:solidFill>
              </a:rPr>
              <a:t>lors</a:t>
            </a:r>
            <a:r>
              <a:rPr lang="en-CA" sz="2800" dirty="0">
                <a:solidFill>
                  <a:prstClr val="black"/>
                </a:solidFill>
              </a:rPr>
              <a:t> </a:t>
            </a:r>
            <a:r>
              <a:rPr lang="en-CA" sz="2800" dirty="0" err="1">
                <a:solidFill>
                  <a:prstClr val="black"/>
                </a:solidFill>
              </a:rPr>
              <a:t>d’une</a:t>
            </a:r>
            <a:r>
              <a:rPr lang="en-CA" sz="2800" dirty="0">
                <a:solidFill>
                  <a:prstClr val="black"/>
                </a:solidFill>
              </a:rPr>
              <a:t> </a:t>
            </a:r>
            <a:r>
              <a:rPr lang="en-CA" sz="2800" dirty="0" err="1">
                <a:solidFill>
                  <a:prstClr val="black"/>
                </a:solidFill>
              </a:rPr>
              <a:t>période</a:t>
            </a:r>
            <a:r>
              <a:rPr lang="en-CA" sz="2800" dirty="0">
                <a:solidFill>
                  <a:prstClr val="black"/>
                </a:solidFill>
              </a:rPr>
              <a:t> </a:t>
            </a:r>
            <a:r>
              <a:rPr lang="en-CA" sz="2800" dirty="0" err="1">
                <a:solidFill>
                  <a:prstClr val="black"/>
                </a:solidFill>
              </a:rPr>
              <a:t>d’amélioration</a:t>
            </a:r>
            <a:r>
              <a:rPr lang="en-CA" sz="2800" dirty="0">
                <a:solidFill>
                  <a:prstClr val="black"/>
                </a:solidFill>
              </a:rPr>
              <a:t> cognitive”</a:t>
            </a:r>
          </a:p>
          <a:p>
            <a:pPr indent="-228600">
              <a:lnSpc>
                <a:spcPct val="90000"/>
              </a:lnSpc>
            </a:pPr>
            <a:endParaRPr lang="en-US" sz="3000" dirty="0"/>
          </a:p>
        </p:txBody>
      </p:sp>
      <p:sp>
        <p:nvSpPr>
          <p:cNvPr id="4" name="Slide Number Placeholder 3">
            <a:extLst>
              <a:ext uri="{FF2B5EF4-FFF2-40B4-BE49-F238E27FC236}">
                <a16:creationId xmlns:a16="http://schemas.microsoft.com/office/drawing/2014/main" id="{832099FF-55FB-EDE1-3E96-0BCC742B3D92}"/>
              </a:ext>
            </a:extLst>
          </p:cNvPr>
          <p:cNvSpPr>
            <a:spLocks noGrp="1"/>
          </p:cNvSpPr>
          <p:nvPr>
            <p:ph type="sldNum" sz="quarter" idx="12"/>
          </p:nvPr>
        </p:nvSpPr>
        <p:spPr>
          <a:xfrm>
            <a:off x="17556480" y="9683146"/>
            <a:ext cx="668869" cy="547688"/>
          </a:xfrm>
        </p:spPr>
        <p:txBody>
          <a:bodyPr vert="horz" lIns="91440" tIns="45720" rIns="91440" bIns="45720" rtlCol="0" anchor="ctr">
            <a:normAutofit/>
          </a:bodyPr>
          <a:lstStyle/>
          <a:p>
            <a:pPr>
              <a:spcAft>
                <a:spcPts val="600"/>
              </a:spcAft>
            </a:pPr>
            <a:fld id="{B6F15528-21DE-4FAA-801E-634DDDAF4B2B}" type="slidenum">
              <a:rPr lang="en-US" sz="1700">
                <a:solidFill>
                  <a:schemeClr val="tx1">
                    <a:lumMod val="50000"/>
                    <a:lumOff val="50000"/>
                  </a:schemeClr>
                </a:solidFill>
              </a:rPr>
              <a:pPr>
                <a:spcAft>
                  <a:spcPts val="600"/>
                </a:spcAft>
              </a:pPr>
              <a:t>14</a:t>
            </a:fld>
            <a:endParaRPr lang="en-US" sz="1700">
              <a:solidFill>
                <a:schemeClr val="tx1">
                  <a:lumMod val="50000"/>
                  <a:lumOff val="50000"/>
                </a:schemeClr>
              </a:solidFill>
            </a:endParaRPr>
          </a:p>
        </p:txBody>
      </p:sp>
    </p:spTree>
    <p:extLst>
      <p:ext uri="{BB962C8B-B14F-4D97-AF65-F5344CB8AC3E}">
        <p14:creationId xmlns:p14="http://schemas.microsoft.com/office/powerpoint/2010/main" val="107352818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E018F-CE5E-27B9-870C-72622ED172FC}"/>
              </a:ext>
            </a:extLst>
          </p:cNvPr>
          <p:cNvSpPr>
            <a:spLocks noGrp="1"/>
          </p:cNvSpPr>
          <p:nvPr>
            <p:ph type="title"/>
          </p:nvPr>
        </p:nvSpPr>
        <p:spPr>
          <a:xfrm>
            <a:off x="996164" y="-488973"/>
            <a:ext cx="14840480" cy="1988345"/>
          </a:xfrm>
        </p:spPr>
        <p:txBody>
          <a:bodyPr>
            <a:normAutofit/>
          </a:bodyPr>
          <a:lstStyle/>
          <a:p>
            <a:r>
              <a:rPr lang="en-GB" sz="5400" dirty="0"/>
              <a:t>Sanctions </a:t>
            </a:r>
            <a:r>
              <a:rPr lang="en-GB" sz="5400" dirty="0" err="1"/>
              <a:t>professionnels</a:t>
            </a:r>
            <a:r>
              <a:rPr lang="en-GB" sz="5400" dirty="0"/>
              <a:t> et </a:t>
            </a:r>
            <a:r>
              <a:rPr lang="en-GB" sz="5400" dirty="0" err="1"/>
              <a:t>poursuites</a:t>
            </a:r>
            <a:r>
              <a:rPr lang="en-GB" sz="5400" dirty="0"/>
              <a:t> </a:t>
            </a:r>
            <a:r>
              <a:rPr lang="en-GB" sz="5400" dirty="0" err="1"/>
              <a:t>judiciaires</a:t>
            </a:r>
            <a:r>
              <a:rPr lang="en-GB" sz="5400" dirty="0"/>
              <a:t>?</a:t>
            </a:r>
          </a:p>
        </p:txBody>
      </p:sp>
      <p:sp>
        <p:nvSpPr>
          <p:cNvPr id="3" name="Content Placeholder 2">
            <a:extLst>
              <a:ext uri="{FF2B5EF4-FFF2-40B4-BE49-F238E27FC236}">
                <a16:creationId xmlns:a16="http://schemas.microsoft.com/office/drawing/2014/main" id="{C4D55063-25A1-DC65-05E7-212CA23269BE}"/>
              </a:ext>
            </a:extLst>
          </p:cNvPr>
          <p:cNvSpPr>
            <a:spLocks noGrp="1"/>
          </p:cNvSpPr>
          <p:nvPr>
            <p:ph idx="1"/>
          </p:nvPr>
        </p:nvSpPr>
        <p:spPr>
          <a:xfrm>
            <a:off x="497492" y="1499372"/>
            <a:ext cx="8674668" cy="7937114"/>
          </a:xfrm>
        </p:spPr>
        <p:txBody>
          <a:bodyPr>
            <a:normAutofit/>
          </a:bodyPr>
          <a:lstStyle/>
          <a:p>
            <a:pPr>
              <a:lnSpc>
                <a:spcPct val="120000"/>
              </a:lnSpc>
            </a:pPr>
            <a:r>
              <a:rPr lang="en-GB" b="1" dirty="0" err="1"/>
              <a:t>Colombie</a:t>
            </a:r>
            <a:r>
              <a:rPr lang="en-GB" b="1" dirty="0"/>
              <a:t> </a:t>
            </a:r>
            <a:r>
              <a:rPr lang="en-GB" b="1" dirty="0" err="1"/>
              <a:t>Britanique</a:t>
            </a:r>
            <a:r>
              <a:rPr lang="en-GB" b="1" dirty="0"/>
              <a:t>:</a:t>
            </a:r>
            <a:r>
              <a:rPr lang="en-GB" dirty="0"/>
              <a:t> </a:t>
            </a:r>
            <a:r>
              <a:rPr lang="en-GB" dirty="0" err="1"/>
              <a:t>Demande</a:t>
            </a:r>
            <a:r>
              <a:rPr lang="en-GB" dirty="0"/>
              <a:t> AI </a:t>
            </a:r>
            <a:r>
              <a:rPr lang="en-GB" dirty="0" err="1"/>
              <a:t>révèle</a:t>
            </a:r>
            <a:r>
              <a:rPr lang="en-GB" dirty="0"/>
              <a:t> </a:t>
            </a:r>
            <a:r>
              <a:rPr lang="en-GB" dirty="0" err="1"/>
              <a:t>presque</a:t>
            </a:r>
            <a:r>
              <a:rPr lang="en-GB" dirty="0"/>
              <a:t> 2 douzaine de </a:t>
            </a:r>
            <a:r>
              <a:rPr lang="en-GB" dirty="0" err="1"/>
              <a:t>signalement</a:t>
            </a:r>
            <a:r>
              <a:rPr lang="en-GB" dirty="0"/>
              <a:t> à la police et </a:t>
            </a:r>
            <a:r>
              <a:rPr lang="en-GB" dirty="0" err="1"/>
              <a:t>organismes</a:t>
            </a:r>
            <a:r>
              <a:rPr lang="en-GB" dirty="0"/>
              <a:t> </a:t>
            </a:r>
            <a:r>
              <a:rPr lang="en-GB" dirty="0" err="1"/>
              <a:t>réglementation</a:t>
            </a:r>
            <a:r>
              <a:rPr lang="en-GB" dirty="0"/>
              <a:t> </a:t>
            </a:r>
            <a:r>
              <a:rPr lang="en-GB" dirty="0" err="1"/>
              <a:t>professionnelle</a:t>
            </a:r>
            <a:br>
              <a:rPr lang="en-GB" dirty="0"/>
            </a:br>
            <a:r>
              <a:rPr lang="en-GB" dirty="0"/>
              <a:t>(Government of British Columbia 2023)</a:t>
            </a:r>
          </a:p>
          <a:p>
            <a:pPr>
              <a:lnSpc>
                <a:spcPct val="120000"/>
              </a:lnSpc>
            </a:pPr>
            <a:r>
              <a:rPr lang="en-GB" b="1" dirty="0"/>
              <a:t>Québec</a:t>
            </a:r>
            <a:r>
              <a:rPr lang="en-GB" dirty="0"/>
              <a:t> Commission sur les </a:t>
            </a:r>
            <a:r>
              <a:rPr lang="en-GB" dirty="0" err="1"/>
              <a:t>soins</a:t>
            </a:r>
            <a:r>
              <a:rPr lang="en-GB" dirty="0"/>
              <a:t> de fin de vie </a:t>
            </a:r>
            <a:r>
              <a:rPr lang="en-GB" dirty="0" err="1"/>
              <a:t>mentionne</a:t>
            </a:r>
            <a:r>
              <a:rPr lang="en-GB" dirty="0"/>
              <a:t> plus </a:t>
            </a:r>
            <a:r>
              <a:rPr lang="en-GB" dirty="0" err="1"/>
              <a:t>qu’une</a:t>
            </a:r>
            <a:r>
              <a:rPr lang="en-GB" dirty="0"/>
              <a:t> douzaine de violations </a:t>
            </a:r>
            <a:r>
              <a:rPr lang="en-GB" dirty="0" err="1"/>
              <a:t>en</a:t>
            </a:r>
            <a:r>
              <a:rPr lang="en-GB" dirty="0"/>
              <a:t> 2023 (Commission, 2024)</a:t>
            </a:r>
          </a:p>
          <a:p>
            <a:pPr lvl="1">
              <a:lnSpc>
                <a:spcPct val="120000"/>
              </a:lnSpc>
            </a:pPr>
            <a:r>
              <a:rPr lang="en-GB" dirty="0"/>
              <a:t>1 intervention par le Collège des Médecins 2025: restriction de la pratique </a:t>
            </a:r>
            <a:r>
              <a:rPr lang="en-GB" dirty="0" err="1"/>
              <a:t>d’AMM</a:t>
            </a:r>
            <a:r>
              <a:rPr lang="en-GB" dirty="0"/>
              <a:t> d’un </a:t>
            </a:r>
            <a:r>
              <a:rPr lang="en-GB" dirty="0" err="1"/>
              <a:t>médecin</a:t>
            </a:r>
            <a:r>
              <a:rPr lang="en-GB" dirty="0"/>
              <a:t> sans plus </a:t>
            </a:r>
            <a:r>
              <a:rPr lang="en-GB" dirty="0" err="1"/>
              <a:t>d’information</a:t>
            </a:r>
            <a:r>
              <a:rPr lang="en-GB" dirty="0"/>
              <a:t> sur la raison</a:t>
            </a:r>
          </a:p>
          <a:p>
            <a:pPr>
              <a:lnSpc>
                <a:spcPct val="120000"/>
              </a:lnSpc>
            </a:pPr>
            <a:r>
              <a:rPr lang="en-GB" b="1" dirty="0"/>
              <a:t>Ontario </a:t>
            </a:r>
            <a:r>
              <a:rPr lang="en-GB" dirty="0"/>
              <a:t>Bureau du coroner </a:t>
            </a:r>
            <a:r>
              <a:rPr lang="en-GB" dirty="0" err="1"/>
              <a:t>en</a:t>
            </a:r>
            <a:r>
              <a:rPr lang="en-GB" dirty="0"/>
              <a:t> chef</a:t>
            </a:r>
          </a:p>
        </p:txBody>
      </p:sp>
      <p:pic>
        <p:nvPicPr>
          <p:cNvPr id="4" name="Picture 3">
            <a:extLst>
              <a:ext uri="{FF2B5EF4-FFF2-40B4-BE49-F238E27FC236}">
                <a16:creationId xmlns:a16="http://schemas.microsoft.com/office/drawing/2014/main" id="{19916938-CAB6-879C-E781-3538CCFC76DC}"/>
              </a:ext>
            </a:extLst>
          </p:cNvPr>
          <p:cNvPicPr>
            <a:picLocks noChangeAspect="1"/>
          </p:cNvPicPr>
          <p:nvPr/>
        </p:nvPicPr>
        <p:blipFill>
          <a:blip r:embed="rId3"/>
          <a:stretch>
            <a:fillRect/>
          </a:stretch>
        </p:blipFill>
        <p:spPr>
          <a:xfrm>
            <a:off x="9301867" y="1499372"/>
            <a:ext cx="8488643" cy="6058425"/>
          </a:xfrm>
          <a:prstGeom prst="rect">
            <a:avLst/>
          </a:prstGeom>
          <a:effectLst>
            <a:outerShdw blurRad="50800" dist="38100" dir="8100000" algn="tr" rotWithShape="0">
              <a:prstClr val="black">
                <a:alpha val="40000"/>
              </a:prstClr>
            </a:outerShdw>
          </a:effectLst>
        </p:spPr>
      </p:pic>
      <p:pic>
        <p:nvPicPr>
          <p:cNvPr id="5" name="Picture 4">
            <a:extLst>
              <a:ext uri="{FF2B5EF4-FFF2-40B4-BE49-F238E27FC236}">
                <a16:creationId xmlns:a16="http://schemas.microsoft.com/office/drawing/2014/main" id="{7EEFD2D5-FEEB-E146-CF91-B146E290D5FB}"/>
              </a:ext>
            </a:extLst>
          </p:cNvPr>
          <p:cNvPicPr>
            <a:picLocks noChangeAspect="1"/>
          </p:cNvPicPr>
          <p:nvPr/>
        </p:nvPicPr>
        <p:blipFill>
          <a:blip r:embed="rId4"/>
          <a:stretch>
            <a:fillRect/>
          </a:stretch>
        </p:blipFill>
        <p:spPr>
          <a:xfrm>
            <a:off x="9455210" y="7793099"/>
            <a:ext cx="8488643" cy="2182364"/>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5364174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 name="Rectangle 14">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738"/>
            <a:ext cx="18287997" cy="2363932"/>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2193285" y="52"/>
            <a:ext cx="6094715" cy="2364618"/>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61667" y="-7961666"/>
            <a:ext cx="2364669" cy="18288002"/>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38151" y="1479"/>
            <a:ext cx="6455133" cy="236319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6E75E8-38C7-21B7-CF5D-7FC0700EAD3C}"/>
              </a:ext>
            </a:extLst>
          </p:cNvPr>
          <p:cNvSpPr>
            <a:spLocks noGrp="1"/>
          </p:cNvSpPr>
          <p:nvPr>
            <p:ph type="title"/>
          </p:nvPr>
        </p:nvSpPr>
        <p:spPr>
          <a:xfrm>
            <a:off x="1049571" y="529740"/>
            <a:ext cx="10636950" cy="1347871"/>
          </a:xfrm>
        </p:spPr>
        <p:txBody>
          <a:bodyPr vert="horz" lIns="91440" tIns="45720" rIns="91440" bIns="45720" rtlCol="0" anchor="ctr">
            <a:normAutofit/>
          </a:bodyPr>
          <a:lstStyle/>
          <a:p>
            <a:pPr algn="l">
              <a:lnSpc>
                <a:spcPct val="90000"/>
              </a:lnSpc>
            </a:pPr>
            <a:r>
              <a:rPr lang="fr-CA" sz="4000" dirty="0">
                <a:solidFill>
                  <a:schemeClr val="bg1"/>
                </a:solidFill>
              </a:rPr>
              <a:t>Équipe AMM du coroner en chef de l’Ontario : approche de révision des cas </a:t>
            </a:r>
            <a:endParaRPr lang="en-US" sz="4200" dirty="0">
              <a:solidFill>
                <a:schemeClr val="bg1"/>
              </a:solidFill>
            </a:endParaRPr>
          </a:p>
        </p:txBody>
      </p:sp>
      <p:pic>
        <p:nvPicPr>
          <p:cNvPr id="8" name="Content Placeholder 4" descr="A screenshot of a screenshot of a computer screen&#10;&#10;Description automatically generated">
            <a:extLst>
              <a:ext uri="{FF2B5EF4-FFF2-40B4-BE49-F238E27FC236}">
                <a16:creationId xmlns:a16="http://schemas.microsoft.com/office/drawing/2014/main" id="{FB3E5DA2-429E-0465-F7B7-3A697F6736AA}"/>
              </a:ext>
            </a:extLst>
          </p:cNvPr>
          <p:cNvPicPr>
            <a:picLocks noChangeAspect="1"/>
          </p:cNvPicPr>
          <p:nvPr/>
        </p:nvPicPr>
        <p:blipFill>
          <a:blip r:embed="rId3"/>
          <a:stretch>
            <a:fillRect/>
          </a:stretch>
        </p:blipFill>
        <p:spPr>
          <a:xfrm>
            <a:off x="1073622" y="3499579"/>
            <a:ext cx="7696632" cy="5541574"/>
          </a:xfrm>
          <a:prstGeom prst="rect">
            <a:avLst/>
          </a:prstGeom>
        </p:spPr>
      </p:pic>
      <p:pic>
        <p:nvPicPr>
          <p:cNvPr id="7" name="Content Placeholder 6" descr="A screenshot of a document&#10;&#10;Description automatically generated">
            <a:extLst>
              <a:ext uri="{FF2B5EF4-FFF2-40B4-BE49-F238E27FC236}">
                <a16:creationId xmlns:a16="http://schemas.microsoft.com/office/drawing/2014/main" id="{10F21048-0C51-B611-2591-65308CB1BDE9}"/>
              </a:ext>
            </a:extLst>
          </p:cNvPr>
          <p:cNvPicPr>
            <a:picLocks noGrp="1" noChangeAspect="1"/>
          </p:cNvPicPr>
          <p:nvPr>
            <p:ph idx="1"/>
          </p:nvPr>
        </p:nvPicPr>
        <p:blipFill>
          <a:blip r:embed="rId4"/>
          <a:stretch>
            <a:fillRect/>
          </a:stretch>
        </p:blipFill>
        <p:spPr>
          <a:xfrm>
            <a:off x="9517747" y="3496584"/>
            <a:ext cx="7696631" cy="5657022"/>
          </a:xfrm>
          <a:prstGeom prst="rect">
            <a:avLst/>
          </a:prstGeom>
        </p:spPr>
      </p:pic>
    </p:spTree>
    <p:extLst>
      <p:ext uri="{BB962C8B-B14F-4D97-AF65-F5344CB8AC3E}">
        <p14:creationId xmlns:p14="http://schemas.microsoft.com/office/powerpoint/2010/main" val="234839692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18287997" cy="2363932"/>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3284" cy="236319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1"/>
            <a:ext cx="18288002" cy="2361466"/>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56CA68-FC31-338E-5302-95187A0C577E}"/>
              </a:ext>
            </a:extLst>
          </p:cNvPr>
          <p:cNvSpPr>
            <a:spLocks noGrp="1"/>
          </p:cNvSpPr>
          <p:nvPr>
            <p:ph type="title"/>
          </p:nvPr>
        </p:nvSpPr>
        <p:spPr>
          <a:xfrm>
            <a:off x="1049568" y="372057"/>
            <a:ext cx="12193284" cy="1738800"/>
          </a:xfrm>
        </p:spPr>
        <p:txBody>
          <a:bodyPr vert="horz" lIns="91440" tIns="45720" rIns="91440" bIns="45720" rtlCol="0" anchor="ctr">
            <a:normAutofit fontScale="90000"/>
          </a:bodyPr>
          <a:lstStyle/>
          <a:p>
            <a:pPr algn="l">
              <a:lnSpc>
                <a:spcPct val="90000"/>
              </a:lnSpc>
            </a:pPr>
            <a:r>
              <a:rPr lang="fr-CA" sz="6000" dirty="0">
                <a:solidFill>
                  <a:schemeClr val="bg1"/>
                </a:solidFill>
              </a:rPr>
              <a:t>Données du bureau du coroner pour 2023: 4 528 cas (voie 1) et 116 cas (voie 2)</a:t>
            </a:r>
            <a:endParaRPr lang="en-US" sz="6000" kern="1200" dirty="0">
              <a:solidFill>
                <a:schemeClr val="bg1"/>
              </a:solidFill>
              <a:latin typeface="+mj-lt"/>
              <a:ea typeface="+mj-ea"/>
              <a:cs typeface="+mj-cs"/>
            </a:endParaRPr>
          </a:p>
        </p:txBody>
      </p:sp>
      <p:pic>
        <p:nvPicPr>
          <p:cNvPr id="7" name="Content Placeholder 6" descr="A graph of purple bars&#10;&#10;AI-generated content may be incorrect.">
            <a:extLst>
              <a:ext uri="{FF2B5EF4-FFF2-40B4-BE49-F238E27FC236}">
                <a16:creationId xmlns:a16="http://schemas.microsoft.com/office/drawing/2014/main" id="{228432EB-ABF2-CC88-86EB-4A42968501F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22614" y="2949439"/>
            <a:ext cx="12842770" cy="6678240"/>
          </a:xfrm>
          <a:prstGeom prst="rect">
            <a:avLst/>
          </a:prstGeom>
        </p:spPr>
      </p:pic>
      <p:sp>
        <p:nvSpPr>
          <p:cNvPr id="4" name="Slide Number Placeholder 3">
            <a:extLst>
              <a:ext uri="{FF2B5EF4-FFF2-40B4-BE49-F238E27FC236}">
                <a16:creationId xmlns:a16="http://schemas.microsoft.com/office/drawing/2014/main" id="{1D9608CB-1B2F-5065-855E-EA94CB983175}"/>
              </a:ext>
            </a:extLst>
          </p:cNvPr>
          <p:cNvSpPr>
            <a:spLocks noGrp="1"/>
          </p:cNvSpPr>
          <p:nvPr>
            <p:ph type="sldNum" sz="quarter" idx="12"/>
          </p:nvPr>
        </p:nvSpPr>
        <p:spPr>
          <a:xfrm>
            <a:off x="17556478" y="9683496"/>
            <a:ext cx="672084" cy="547687"/>
          </a:xfrm>
        </p:spPr>
        <p:txBody>
          <a:bodyPr vert="horz" lIns="91440" tIns="45720" rIns="91440" bIns="45720" rtlCol="0" anchor="ctr">
            <a:normAutofit/>
          </a:bodyPr>
          <a:lstStyle/>
          <a:p>
            <a:pPr>
              <a:spcAft>
                <a:spcPts val="600"/>
              </a:spcAft>
            </a:pPr>
            <a:fld id="{B6F15528-21DE-4FAA-801E-634DDDAF4B2B}" type="slidenum">
              <a:rPr lang="en-US" sz="1700">
                <a:solidFill>
                  <a:schemeClr val="tx1">
                    <a:lumMod val="50000"/>
                    <a:lumOff val="50000"/>
                  </a:schemeClr>
                </a:solidFill>
              </a:rPr>
              <a:pPr>
                <a:spcAft>
                  <a:spcPts val="600"/>
                </a:spcAft>
              </a:pPr>
              <a:t>17</a:t>
            </a:fld>
            <a:endParaRPr lang="en-US" sz="1700">
              <a:solidFill>
                <a:schemeClr val="tx1">
                  <a:lumMod val="50000"/>
                  <a:lumOff val="50000"/>
                </a:schemeClr>
              </a:solidFill>
            </a:endParaRPr>
          </a:p>
        </p:txBody>
      </p:sp>
    </p:spTree>
    <p:extLst>
      <p:ext uri="{BB962C8B-B14F-4D97-AF65-F5344CB8AC3E}">
        <p14:creationId xmlns:p14="http://schemas.microsoft.com/office/powerpoint/2010/main" val="159850116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08A10-D0CE-3C90-E1BC-C0BDB02A6F89}"/>
              </a:ext>
            </a:extLst>
          </p:cNvPr>
          <p:cNvSpPr>
            <a:spLocks noGrp="1"/>
          </p:cNvSpPr>
          <p:nvPr>
            <p:ph type="title"/>
          </p:nvPr>
        </p:nvSpPr>
        <p:spPr>
          <a:xfrm>
            <a:off x="946404" y="6660548"/>
            <a:ext cx="6368796" cy="2584037"/>
          </a:xfrm>
        </p:spPr>
        <p:txBody>
          <a:bodyPr vert="horz" lIns="137160" tIns="68580" rIns="137160" bIns="68580" rtlCol="0" anchor="ctr">
            <a:normAutofit fontScale="90000"/>
          </a:bodyPr>
          <a:lstStyle/>
          <a:p>
            <a:r>
              <a:rPr lang="en-US" sz="5700" dirty="0"/>
              <a:t>Deux </a:t>
            </a:r>
            <a:r>
              <a:rPr lang="en-US" sz="5700" dirty="0" err="1"/>
              <a:t>exemples</a:t>
            </a:r>
            <a:r>
              <a:rPr lang="en-US" sz="5700" dirty="0"/>
              <a:t> dans les </a:t>
            </a:r>
            <a:r>
              <a:rPr lang="en-US" sz="5700" dirty="0" err="1"/>
              <a:t>médias</a:t>
            </a:r>
            <a:r>
              <a:rPr lang="en-US" sz="5700" dirty="0"/>
              <a:t> + </a:t>
            </a:r>
            <a:r>
              <a:rPr lang="en-US" sz="5700" dirty="0" err="1"/>
              <a:t>poursuite</a:t>
            </a:r>
            <a:r>
              <a:rPr lang="en-US" sz="5700" dirty="0"/>
              <a:t> </a:t>
            </a:r>
            <a:r>
              <a:rPr lang="en-US" sz="5700" dirty="0" err="1"/>
              <a:t>judiciaire</a:t>
            </a:r>
            <a:endParaRPr lang="en-US" sz="5700" dirty="0"/>
          </a:p>
        </p:txBody>
      </p:sp>
      <p:pic>
        <p:nvPicPr>
          <p:cNvPr id="14" name="Content Placeholder 13">
            <a:extLst>
              <a:ext uri="{FF2B5EF4-FFF2-40B4-BE49-F238E27FC236}">
                <a16:creationId xmlns:a16="http://schemas.microsoft.com/office/drawing/2014/main" id="{B4155FC0-57CC-585B-96F5-89DEC4AFD54C}"/>
              </a:ext>
            </a:extLst>
          </p:cNvPr>
          <p:cNvPicPr>
            <a:picLocks noGrp="1" noChangeAspect="1"/>
          </p:cNvPicPr>
          <p:nvPr>
            <p:ph sz="half" idx="2"/>
          </p:nvPr>
        </p:nvPicPr>
        <p:blipFill>
          <a:blip r:embed="rId3"/>
          <a:srcRect t="1538" r="-2" b="5085"/>
          <a:stretch>
            <a:fillRect/>
          </a:stretch>
        </p:blipFill>
        <p:spPr>
          <a:xfrm>
            <a:off x="2184876" y="480061"/>
            <a:ext cx="5236031" cy="5890547"/>
          </a:xfrm>
          <a:prstGeom prst="rect">
            <a:avLst/>
          </a:prstGeom>
        </p:spPr>
      </p:pic>
      <p:pic>
        <p:nvPicPr>
          <p:cNvPr id="6" name="Content Placeholder 5">
            <a:extLst>
              <a:ext uri="{FF2B5EF4-FFF2-40B4-BE49-F238E27FC236}">
                <a16:creationId xmlns:a16="http://schemas.microsoft.com/office/drawing/2014/main" id="{B130BAE0-CF82-B464-AC50-BF57B65E98E9}"/>
              </a:ext>
            </a:extLst>
          </p:cNvPr>
          <p:cNvPicPr>
            <a:picLocks noChangeAspect="1"/>
          </p:cNvPicPr>
          <p:nvPr/>
        </p:nvPicPr>
        <p:blipFill>
          <a:blip r:embed="rId4"/>
          <a:srcRect l="3750" r="28251" b="1"/>
          <a:stretch>
            <a:fillRect/>
          </a:stretch>
        </p:blipFill>
        <p:spPr>
          <a:xfrm>
            <a:off x="10867105" y="480061"/>
            <a:ext cx="5236019" cy="5890547"/>
          </a:xfrm>
          <a:prstGeom prst="rect">
            <a:avLst/>
          </a:prstGeom>
        </p:spPr>
      </p:pic>
      <p:sp>
        <p:nvSpPr>
          <p:cNvPr id="30" name="Content Placeholder 29">
            <a:extLst>
              <a:ext uri="{FF2B5EF4-FFF2-40B4-BE49-F238E27FC236}">
                <a16:creationId xmlns:a16="http://schemas.microsoft.com/office/drawing/2014/main" id="{96AA9119-26FC-D6CD-AE6D-5EBFBAF4AEA1}"/>
              </a:ext>
            </a:extLst>
          </p:cNvPr>
          <p:cNvSpPr>
            <a:spLocks noGrp="1"/>
          </p:cNvSpPr>
          <p:nvPr>
            <p:ph sz="half" idx="1"/>
          </p:nvPr>
        </p:nvSpPr>
        <p:spPr>
          <a:xfrm>
            <a:off x="8000999" y="6660548"/>
            <a:ext cx="9322307" cy="2584037"/>
          </a:xfrm>
        </p:spPr>
        <p:txBody>
          <a:bodyPr vert="horz" lIns="137160" tIns="68580" rIns="137160" bIns="68580" rtlCol="0" anchor="ctr">
            <a:normAutofit fontScale="92500" lnSpcReduction="10000"/>
          </a:bodyPr>
          <a:lstStyle/>
          <a:p>
            <a:r>
              <a:rPr lang="en-US" sz="2850" dirty="0"/>
              <a:t>Kiano </a:t>
            </a:r>
            <a:r>
              <a:rPr lang="en-US" sz="2850" dirty="0" err="1"/>
              <a:t>Vafeian</a:t>
            </a:r>
            <a:r>
              <a:rPr lang="en-US" sz="2850" dirty="0"/>
              <a:t> (26): </a:t>
            </a:r>
            <a:r>
              <a:rPr lang="en-US" sz="2850" dirty="0" err="1"/>
              <a:t>Ontarien</a:t>
            </a:r>
            <a:r>
              <a:rPr lang="en-US" sz="2850" dirty="0"/>
              <a:t> avec </a:t>
            </a:r>
            <a:r>
              <a:rPr lang="en-US" sz="2850" dirty="0" err="1"/>
              <a:t>diabète</a:t>
            </a:r>
            <a:r>
              <a:rPr lang="en-US" sz="2850" dirty="0"/>
              <a:t> + </a:t>
            </a:r>
            <a:r>
              <a:rPr lang="en-US" sz="2850" dirty="0" err="1"/>
              <a:t>perte</a:t>
            </a:r>
            <a:r>
              <a:rPr lang="en-US" sz="2850" dirty="0"/>
              <a:t> de vision + </a:t>
            </a:r>
            <a:r>
              <a:rPr lang="en-US" sz="2850" dirty="0" err="1"/>
              <a:t>dépression</a:t>
            </a:r>
            <a:r>
              <a:rPr lang="en-US" sz="2850" dirty="0"/>
              <a:t>?  AMM à Vancouver</a:t>
            </a:r>
          </a:p>
          <a:p>
            <a:r>
              <a:rPr lang="en-US" sz="2850" dirty="0"/>
              <a:t>Homme (52) avec </a:t>
            </a:r>
            <a:r>
              <a:rPr lang="en-US" sz="2850" dirty="0" err="1"/>
              <a:t>douleures</a:t>
            </a:r>
            <a:r>
              <a:rPr lang="en-US" sz="2850" dirty="0"/>
              <a:t> chroniques qui </a:t>
            </a:r>
            <a:r>
              <a:rPr lang="en-US" sz="2850" dirty="0" err="1"/>
              <a:t>avait</a:t>
            </a:r>
            <a:r>
              <a:rPr lang="en-US" sz="2850" dirty="0"/>
              <a:t> </a:t>
            </a:r>
            <a:r>
              <a:rPr lang="en-US" sz="2850" dirty="0" err="1"/>
              <a:t>opté</a:t>
            </a:r>
            <a:r>
              <a:rPr lang="en-US" sz="2850" dirty="0"/>
              <a:t> pour des  </a:t>
            </a:r>
            <a:r>
              <a:rPr lang="en-US" sz="2850" dirty="0" err="1"/>
              <a:t>soins</a:t>
            </a:r>
            <a:r>
              <a:rPr lang="en-US" sz="2850" dirty="0"/>
              <a:t>; </a:t>
            </a:r>
            <a:r>
              <a:rPr lang="en-US" sz="2850" dirty="0" err="1"/>
              <a:t>hospitalisé</a:t>
            </a:r>
            <a:r>
              <a:rPr lang="en-US" sz="2850" dirty="0"/>
              <a:t> </a:t>
            </a:r>
            <a:r>
              <a:rPr lang="en-US" sz="2850" dirty="0" err="1"/>
              <a:t>involontairement</a:t>
            </a:r>
            <a:r>
              <a:rPr lang="en-US" sz="2850" dirty="0"/>
              <a:t> (</a:t>
            </a:r>
            <a:r>
              <a:rPr lang="en-US" sz="2850" dirty="0" err="1"/>
              <a:t>suicidaire</a:t>
            </a:r>
            <a:r>
              <a:rPr lang="en-US" sz="2850" dirty="0"/>
              <a:t>). </a:t>
            </a:r>
            <a:r>
              <a:rPr lang="en-US" sz="2850" dirty="0" err="1"/>
              <a:t>Reçoit</a:t>
            </a:r>
            <a:r>
              <a:rPr lang="en-US" sz="2850" dirty="0"/>
              <a:t> AMM </a:t>
            </a:r>
            <a:r>
              <a:rPr lang="en-US" sz="2850" dirty="0" err="1"/>
              <a:t>perdant</a:t>
            </a:r>
            <a:r>
              <a:rPr lang="en-US" sz="2850" dirty="0"/>
              <a:t> </a:t>
            </a:r>
            <a:r>
              <a:rPr lang="en-US" sz="2850" dirty="0" err="1"/>
              <a:t>une</a:t>
            </a:r>
            <a:r>
              <a:rPr lang="en-US" sz="2850" dirty="0"/>
              <a:t> permission de sortie</a:t>
            </a:r>
          </a:p>
          <a:p>
            <a:r>
              <a:rPr lang="en-US" sz="2850" dirty="0"/>
              <a:t>Dr. Wiebe: </a:t>
            </a:r>
            <a:r>
              <a:rPr lang="en-US" sz="2850" dirty="0" err="1"/>
              <a:t>impliquée</a:t>
            </a:r>
            <a:r>
              <a:rPr lang="en-US" sz="2850" dirty="0"/>
              <a:t> dans &gt; 1 000 </a:t>
            </a:r>
            <a:r>
              <a:rPr lang="en-US" sz="2850" dirty="0" err="1"/>
              <a:t>cas</a:t>
            </a:r>
            <a:r>
              <a:rPr lang="en-US" sz="2850" dirty="0"/>
              <a:t>?</a:t>
            </a:r>
          </a:p>
        </p:txBody>
      </p:sp>
    </p:spTree>
    <p:extLst>
      <p:ext uri="{BB962C8B-B14F-4D97-AF65-F5344CB8AC3E}">
        <p14:creationId xmlns:p14="http://schemas.microsoft.com/office/powerpoint/2010/main" val="399771091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8287996" cy="238611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 y="0"/>
            <a:ext cx="12172958" cy="2386113"/>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172948" y="-1"/>
            <a:ext cx="6115047" cy="238611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025" y="-1"/>
            <a:ext cx="17598969" cy="2396149"/>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3C8526-0A1A-9483-7AA2-3D0F53BD4B63}"/>
              </a:ext>
            </a:extLst>
          </p:cNvPr>
          <p:cNvSpPr>
            <a:spLocks noGrp="1"/>
          </p:cNvSpPr>
          <p:nvPr>
            <p:ph type="title"/>
          </p:nvPr>
        </p:nvSpPr>
        <p:spPr>
          <a:xfrm>
            <a:off x="2057398" y="441807"/>
            <a:ext cx="14843927" cy="1550503"/>
          </a:xfrm>
        </p:spPr>
        <p:txBody>
          <a:bodyPr>
            <a:normAutofit/>
          </a:bodyPr>
          <a:lstStyle/>
          <a:p>
            <a:r>
              <a:rPr lang="en-US" sz="6000">
                <a:solidFill>
                  <a:srgbClr val="FFFFFF"/>
                </a:solidFill>
              </a:rPr>
              <a:t>Les défis pour des poursuites judiciaires</a:t>
            </a:r>
          </a:p>
        </p:txBody>
      </p:sp>
      <p:sp>
        <p:nvSpPr>
          <p:cNvPr id="3" name="Content Placeholder 2">
            <a:extLst>
              <a:ext uri="{FF2B5EF4-FFF2-40B4-BE49-F238E27FC236}">
                <a16:creationId xmlns:a16="http://schemas.microsoft.com/office/drawing/2014/main" id="{49C391FD-6ECB-72A9-98C6-3D0A1F7A1B4A}"/>
              </a:ext>
            </a:extLst>
          </p:cNvPr>
          <p:cNvSpPr>
            <a:spLocks noGrp="1"/>
          </p:cNvSpPr>
          <p:nvPr>
            <p:ph idx="1"/>
          </p:nvPr>
        </p:nvSpPr>
        <p:spPr>
          <a:xfrm>
            <a:off x="2057398" y="3477295"/>
            <a:ext cx="14586047" cy="5525037"/>
          </a:xfrm>
        </p:spPr>
        <p:txBody>
          <a:bodyPr anchor="ctr">
            <a:normAutofit/>
          </a:bodyPr>
          <a:lstStyle/>
          <a:p>
            <a:r>
              <a:rPr lang="en-US" sz="2800" dirty="0"/>
              <a:t>Les parties </a:t>
            </a:r>
            <a:r>
              <a:rPr lang="en-US" sz="2800" dirty="0" err="1"/>
              <a:t>impliquées</a:t>
            </a:r>
            <a:r>
              <a:rPr lang="en-US" sz="2800" dirty="0"/>
              <a:t> font </a:t>
            </a:r>
            <a:r>
              <a:rPr lang="en-US" sz="2800" dirty="0" err="1"/>
              <a:t>leurs</a:t>
            </a:r>
            <a:r>
              <a:rPr lang="en-US" sz="2800" dirty="0"/>
              <a:t> </a:t>
            </a:r>
            <a:r>
              <a:rPr lang="en-US" sz="2800" dirty="0" err="1"/>
              <a:t>propres</a:t>
            </a:r>
            <a:r>
              <a:rPr lang="en-US" sz="2800" dirty="0"/>
              <a:t> </a:t>
            </a:r>
            <a:r>
              <a:rPr lang="en-US" sz="2800" dirty="0" err="1"/>
              <a:t>déclarations</a:t>
            </a:r>
            <a:r>
              <a:rPr lang="en-US" sz="2800" dirty="0"/>
              <a:t> de </a:t>
            </a:r>
            <a:r>
              <a:rPr lang="en-US" sz="2800" dirty="0" err="1"/>
              <a:t>conformité</a:t>
            </a:r>
            <a:endParaRPr lang="en-US" sz="2800" dirty="0"/>
          </a:p>
          <a:p>
            <a:r>
              <a:rPr lang="en-US" sz="2800" dirty="0"/>
              <a:t>Absence de surveillance </a:t>
            </a:r>
            <a:r>
              <a:rPr lang="en-US" sz="2800" dirty="0" err="1"/>
              <a:t>indépendante</a:t>
            </a:r>
            <a:r>
              <a:rPr lang="en-US" sz="2800" dirty="0"/>
              <a:t> </a:t>
            </a:r>
            <a:r>
              <a:rPr lang="en-US" sz="2800" dirty="0" err="1"/>
              <a:t>signifie</a:t>
            </a:r>
            <a:r>
              <a:rPr lang="en-US" sz="2800" dirty="0"/>
              <a:t> </a:t>
            </a:r>
            <a:r>
              <a:rPr lang="en-US" sz="2800" dirty="0" err="1"/>
              <a:t>que</a:t>
            </a:r>
            <a:r>
              <a:rPr lang="en-US" sz="2800" dirty="0"/>
              <a:t> les violations </a:t>
            </a:r>
            <a:r>
              <a:rPr lang="en-US" sz="2800" dirty="0" err="1"/>
              <a:t>sont</a:t>
            </a:r>
            <a:r>
              <a:rPr lang="en-US" sz="2800" dirty="0"/>
              <a:t> </a:t>
            </a:r>
            <a:r>
              <a:rPr lang="en-US" sz="2800" dirty="0" err="1"/>
              <a:t>probablement</a:t>
            </a:r>
            <a:r>
              <a:rPr lang="en-US" sz="2800" dirty="0"/>
              <a:t> sous-declare</a:t>
            </a:r>
          </a:p>
          <a:p>
            <a:r>
              <a:rPr lang="en-US" sz="2800" dirty="0"/>
              <a:t>La </a:t>
            </a:r>
            <a:r>
              <a:rPr lang="en-US" sz="2800" dirty="0" err="1"/>
              <a:t>personne</a:t>
            </a:r>
            <a:r>
              <a:rPr lang="en-US" sz="2800" dirty="0"/>
              <a:t> </a:t>
            </a:r>
            <a:r>
              <a:rPr lang="en-US" sz="2800" dirty="0" err="1"/>
              <a:t>potentiellement</a:t>
            </a:r>
            <a:r>
              <a:rPr lang="en-US" sz="2800" dirty="0"/>
              <a:t> la plus </a:t>
            </a:r>
            <a:r>
              <a:rPr lang="en-US" sz="2800" dirty="0" err="1"/>
              <a:t>lesée</a:t>
            </a:r>
            <a:r>
              <a:rPr lang="en-US" sz="2800" dirty="0"/>
              <a:t> est </a:t>
            </a:r>
            <a:r>
              <a:rPr lang="en-US" sz="2800" dirty="0" err="1"/>
              <a:t>décédée</a:t>
            </a:r>
            <a:endParaRPr lang="en-US" sz="2800" dirty="0"/>
          </a:p>
          <a:p>
            <a:r>
              <a:rPr lang="en-US" sz="2800" dirty="0"/>
              <a:t>La famille </a:t>
            </a:r>
            <a:r>
              <a:rPr lang="en-US" sz="2800" dirty="0" err="1"/>
              <a:t>peut</a:t>
            </a:r>
            <a:r>
              <a:rPr lang="en-US" sz="2800" dirty="0"/>
              <a:t> </a:t>
            </a:r>
            <a:r>
              <a:rPr lang="en-US" sz="2800" dirty="0" err="1"/>
              <a:t>être</a:t>
            </a:r>
            <a:r>
              <a:rPr lang="en-US" sz="2800" dirty="0"/>
              <a:t> </a:t>
            </a:r>
            <a:r>
              <a:rPr lang="en-US" sz="2800" dirty="0" err="1"/>
              <a:t>impliquée</a:t>
            </a:r>
            <a:r>
              <a:rPr lang="en-US" sz="2800" dirty="0"/>
              <a:t>, </a:t>
            </a:r>
            <a:r>
              <a:rPr lang="en-US" sz="2800" dirty="0" err="1"/>
              <a:t>épuisée</a:t>
            </a:r>
            <a:r>
              <a:rPr lang="en-US" sz="2800" dirty="0"/>
              <a:t>, se </a:t>
            </a:r>
            <a:r>
              <a:rPr lang="en-US" sz="2800" dirty="0" err="1"/>
              <a:t>sentir</a:t>
            </a:r>
            <a:r>
              <a:rPr lang="en-US" sz="2800" dirty="0"/>
              <a:t> </a:t>
            </a:r>
            <a:r>
              <a:rPr lang="en-US" sz="2800" dirty="0" err="1"/>
              <a:t>impuissante</a:t>
            </a:r>
            <a:r>
              <a:rPr lang="en-US" sz="2800" dirty="0"/>
              <a:t>, </a:t>
            </a:r>
            <a:r>
              <a:rPr lang="en-US" sz="2800" dirty="0" err="1"/>
              <a:t>peux</a:t>
            </a:r>
            <a:r>
              <a:rPr lang="en-US" sz="2800" dirty="0"/>
              <a:t> </a:t>
            </a:r>
            <a:r>
              <a:rPr lang="en-US" sz="2800" dirty="0" err="1"/>
              <a:t>vouloir</a:t>
            </a:r>
            <a:r>
              <a:rPr lang="en-US" sz="2800" dirty="0"/>
              <a:t> </a:t>
            </a:r>
            <a:r>
              <a:rPr lang="en-US" sz="2800" dirty="0" err="1"/>
              <a:t>tourner</a:t>
            </a:r>
            <a:r>
              <a:rPr lang="en-US" sz="2800" dirty="0"/>
              <a:t> la page, </a:t>
            </a:r>
            <a:r>
              <a:rPr lang="en-US" sz="2800" dirty="0" err="1"/>
              <a:t>peut-être</a:t>
            </a:r>
            <a:r>
              <a:rPr lang="en-US" sz="2800" dirty="0"/>
              <a:t> sentiment de </a:t>
            </a:r>
            <a:r>
              <a:rPr lang="en-US" sz="2800" dirty="0" err="1"/>
              <a:t>culpabilité</a:t>
            </a:r>
            <a:r>
              <a:rPr lang="en-US" sz="2800" dirty="0"/>
              <a:t> (auto-justification)</a:t>
            </a:r>
          </a:p>
          <a:p>
            <a:endParaRPr lang="en-US" sz="2800" dirty="0"/>
          </a:p>
          <a:p>
            <a:r>
              <a:rPr lang="en-US" sz="2800" dirty="0" err="1"/>
              <a:t>Défits</a:t>
            </a:r>
            <a:r>
              <a:rPr lang="en-US" sz="2800" dirty="0"/>
              <a:t> </a:t>
            </a:r>
            <a:r>
              <a:rPr lang="en-US" sz="2800" dirty="0" err="1"/>
              <a:t>inhérents</a:t>
            </a:r>
            <a:r>
              <a:rPr lang="en-US" sz="2800" dirty="0"/>
              <a:t> du </a:t>
            </a:r>
            <a:r>
              <a:rPr lang="en-US" sz="2800" dirty="0" err="1"/>
              <a:t>litige</a:t>
            </a:r>
            <a:r>
              <a:rPr lang="en-US" sz="2800" dirty="0"/>
              <a:t> </a:t>
            </a:r>
            <a:r>
              <a:rPr lang="en-US" sz="2800" dirty="0" err="1"/>
              <a:t>traditionnel</a:t>
            </a:r>
            <a:r>
              <a:rPr lang="en-US" sz="2800" dirty="0"/>
              <a:t> </a:t>
            </a:r>
            <a:r>
              <a:rPr lang="en-US" sz="2800" dirty="0" err="1"/>
              <a:t>contre</a:t>
            </a:r>
            <a:r>
              <a:rPr lang="en-US" sz="2800" dirty="0"/>
              <a:t> les </a:t>
            </a:r>
            <a:r>
              <a:rPr lang="en-US" sz="2800" dirty="0" err="1"/>
              <a:t>médecins</a:t>
            </a:r>
            <a:r>
              <a:rPr lang="en-US" sz="2800" dirty="0"/>
              <a:t> et les institutions</a:t>
            </a:r>
          </a:p>
          <a:p>
            <a:pPr lvl="2"/>
            <a:r>
              <a:rPr lang="en-US" sz="2800" dirty="0" err="1"/>
              <a:t>Coûts</a:t>
            </a:r>
            <a:r>
              <a:rPr lang="en-US" sz="2800" dirty="0"/>
              <a:t> des </a:t>
            </a:r>
            <a:r>
              <a:rPr lang="en-US" sz="2800" dirty="0" err="1"/>
              <a:t>procédures</a:t>
            </a:r>
            <a:r>
              <a:rPr lang="en-US" sz="2800" dirty="0"/>
              <a:t> </a:t>
            </a:r>
            <a:r>
              <a:rPr lang="en-US" sz="2800" dirty="0" err="1"/>
              <a:t>judiciaires</a:t>
            </a:r>
            <a:endParaRPr lang="en-US" sz="2800" dirty="0"/>
          </a:p>
          <a:p>
            <a:pPr lvl="2"/>
            <a:r>
              <a:rPr lang="en-US" sz="2800" dirty="0" err="1"/>
              <a:t>Limites</a:t>
            </a:r>
            <a:r>
              <a:rPr lang="en-US" sz="2800" dirty="0"/>
              <a:t> de compensation au Canada, surtout </a:t>
            </a:r>
            <a:r>
              <a:rPr lang="en-US" sz="2800" dirty="0" err="1"/>
              <a:t>quand</a:t>
            </a:r>
            <a:r>
              <a:rPr lang="en-US" sz="2800" dirty="0"/>
              <a:t> il </a:t>
            </a:r>
            <a:r>
              <a:rPr lang="en-US" sz="2800" dirty="0" err="1"/>
              <a:t>s’agit</a:t>
            </a:r>
            <a:r>
              <a:rPr lang="en-US" sz="2800" dirty="0"/>
              <a:t> de </a:t>
            </a:r>
            <a:r>
              <a:rPr lang="en-US" sz="2800" dirty="0" err="1"/>
              <a:t>personnes</a:t>
            </a:r>
            <a:r>
              <a:rPr lang="en-US" sz="2800" dirty="0"/>
              <a:t> </a:t>
            </a:r>
            <a:r>
              <a:rPr lang="en-US" sz="2800" dirty="0" err="1"/>
              <a:t>agées</a:t>
            </a:r>
            <a:r>
              <a:rPr lang="en-US" sz="2800" dirty="0"/>
              <a:t>, sand </a:t>
            </a:r>
            <a:r>
              <a:rPr lang="en-US" sz="2800" dirty="0" err="1"/>
              <a:t>emploi</a:t>
            </a:r>
            <a:r>
              <a:rPr lang="en-US" sz="2800" dirty="0"/>
              <a:t>, </a:t>
            </a:r>
            <a:r>
              <a:rPr lang="en-US" sz="2800" dirty="0" err="1"/>
              <a:t>isolées</a:t>
            </a:r>
            <a:endParaRPr lang="en-US" sz="2800" dirty="0"/>
          </a:p>
          <a:p>
            <a:pPr lvl="2"/>
            <a:r>
              <a:rPr lang="en-US" sz="2800" dirty="0" err="1"/>
              <a:t>rôle</a:t>
            </a:r>
            <a:r>
              <a:rPr lang="en-US" sz="2800" dirty="0"/>
              <a:t> de </a:t>
            </a:r>
            <a:r>
              <a:rPr lang="en-US" sz="2800" dirty="0" err="1"/>
              <a:t>l’Association</a:t>
            </a:r>
            <a:r>
              <a:rPr lang="en-US" sz="2800" dirty="0"/>
              <a:t> Canadienne de protection </a:t>
            </a:r>
            <a:r>
              <a:rPr lang="en-US" sz="2800" dirty="0" err="1"/>
              <a:t>médicale</a:t>
            </a:r>
            <a:endParaRPr lang="en-US" sz="2800" dirty="0"/>
          </a:p>
          <a:p>
            <a:pPr lvl="2"/>
            <a:endParaRPr lang="en-US" sz="2800" dirty="0"/>
          </a:p>
          <a:p>
            <a:endParaRPr lang="en-US" sz="2800" dirty="0"/>
          </a:p>
        </p:txBody>
      </p:sp>
      <p:sp>
        <p:nvSpPr>
          <p:cNvPr id="4" name="Slide Number Placeholder 3">
            <a:extLst>
              <a:ext uri="{FF2B5EF4-FFF2-40B4-BE49-F238E27FC236}">
                <a16:creationId xmlns:a16="http://schemas.microsoft.com/office/drawing/2014/main" id="{3CC5C532-CFB2-908F-14E3-511DF7B29045}"/>
              </a:ext>
            </a:extLst>
          </p:cNvPr>
          <p:cNvSpPr>
            <a:spLocks noGrp="1"/>
          </p:cNvSpPr>
          <p:nvPr>
            <p:ph type="sldNum" sz="quarter" idx="12"/>
          </p:nvPr>
        </p:nvSpPr>
        <p:spPr>
          <a:xfrm>
            <a:off x="17556480" y="9683146"/>
            <a:ext cx="668869" cy="547688"/>
          </a:xfrm>
        </p:spPr>
        <p:txBody>
          <a:bodyPr>
            <a:normAutofit/>
          </a:bodyPr>
          <a:lstStyle/>
          <a:p>
            <a:pPr>
              <a:spcAft>
                <a:spcPts val="600"/>
              </a:spcAft>
            </a:pPr>
            <a:fld id="{B6F15528-21DE-4FAA-801E-634DDDAF4B2B}" type="slidenum">
              <a:rPr lang="en-US" sz="1700">
                <a:solidFill>
                  <a:schemeClr val="tx1">
                    <a:lumMod val="50000"/>
                    <a:lumOff val="50000"/>
                  </a:schemeClr>
                </a:solidFill>
              </a:rPr>
              <a:pPr>
                <a:spcAft>
                  <a:spcPts val="600"/>
                </a:spcAft>
              </a:pPr>
              <a:t>19</a:t>
            </a:fld>
            <a:endParaRPr lang="en-US" sz="1700">
              <a:solidFill>
                <a:schemeClr val="tx1">
                  <a:lumMod val="50000"/>
                  <a:lumOff val="50000"/>
                </a:schemeClr>
              </a:solidFill>
            </a:endParaRPr>
          </a:p>
        </p:txBody>
      </p:sp>
    </p:spTree>
    <p:extLst>
      <p:ext uri="{BB962C8B-B14F-4D97-AF65-F5344CB8AC3E}">
        <p14:creationId xmlns:p14="http://schemas.microsoft.com/office/powerpoint/2010/main" val="121234406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363BA409-40E6-8FCF-E6C6-9ACDB7E3F392}"/>
              </a:ext>
            </a:extLst>
          </p:cNvPr>
          <p:cNvSpPr txBox="1"/>
          <p:nvPr/>
        </p:nvSpPr>
        <p:spPr>
          <a:xfrm>
            <a:off x="1158067" y="4016060"/>
            <a:ext cx="14157011" cy="5955476"/>
          </a:xfrm>
          <a:prstGeom prst="rect">
            <a:avLst/>
          </a:prstGeom>
          <a:noFill/>
        </p:spPr>
        <p:txBody>
          <a:bodyPr wrap="square" rtlCol="0">
            <a:spAutoFit/>
          </a:bodyPr>
          <a:lstStyle/>
          <a:p>
            <a:r>
              <a:rPr lang="en-CA" sz="2700" b="1" dirty="0"/>
              <a:t>Droit </a:t>
            </a:r>
            <a:r>
              <a:rPr lang="fr-CA" sz="2700" b="1" dirty="0"/>
              <a:t>à la vie</a:t>
            </a:r>
            <a:r>
              <a:rPr lang="en-CA" sz="2700" b="1" dirty="0"/>
              <a:t> (art. 10), </a:t>
            </a:r>
            <a:r>
              <a:rPr lang="fr-ca" sz="2700" b="1" dirty="0"/>
              <a:t>le comité demande :</a:t>
            </a:r>
            <a:endParaRPr lang="en-CA" sz="2700" b="1" dirty="0"/>
          </a:p>
          <a:p>
            <a:endParaRPr lang="en-CA" sz="2700" dirty="0"/>
          </a:p>
          <a:p>
            <a:pPr marL="457200" indent="-457200">
              <a:buFontTx/>
              <a:buChar char="-"/>
            </a:pPr>
            <a:r>
              <a:rPr lang="fr-ca" sz="2800" dirty="0"/>
              <a:t>la rétractation de l’élargissement de 2021 de l’AMM (voie 2) et un engagement à ne plus élargir l’AMM</a:t>
            </a:r>
            <a:r>
              <a:rPr lang="en-CA" sz="2800" dirty="0"/>
              <a:t> (santé </a:t>
            </a:r>
            <a:r>
              <a:rPr lang="en-CA" sz="2800" dirty="0" err="1"/>
              <a:t>mentale</a:t>
            </a:r>
            <a:r>
              <a:rPr lang="en-CA" sz="2800" dirty="0"/>
              <a:t> &amp; </a:t>
            </a:r>
            <a:r>
              <a:rPr lang="en-CA" sz="2800" dirty="0" err="1"/>
              <a:t>demandes</a:t>
            </a:r>
            <a:r>
              <a:rPr lang="en-CA" sz="2800" dirty="0"/>
              <a:t> </a:t>
            </a:r>
            <a:r>
              <a:rPr lang="en-CA" sz="2800" dirty="0" err="1"/>
              <a:t>anticipées</a:t>
            </a:r>
            <a:r>
              <a:rPr lang="en-CA" sz="2800" dirty="0"/>
              <a:t>)</a:t>
            </a:r>
          </a:p>
          <a:p>
            <a:pPr marL="457200" indent="-457200">
              <a:buFontTx/>
              <a:buChar char="-"/>
            </a:pPr>
            <a:r>
              <a:rPr lang="en-CA" sz="2800" b="1" dirty="0"/>
              <a:t>un </a:t>
            </a:r>
            <a:r>
              <a:rPr lang="en-CA" sz="2800" b="1" dirty="0" err="1"/>
              <a:t>meilleur</a:t>
            </a:r>
            <a:r>
              <a:rPr lang="en-CA" sz="2800" b="1" dirty="0"/>
              <a:t> </a:t>
            </a:r>
            <a:r>
              <a:rPr lang="fr-FR" sz="2800" b="1" dirty="0"/>
              <a:t>mécanisme de surveillance</a:t>
            </a:r>
            <a:endParaRPr lang="en-CA" sz="2800" b="1" dirty="0"/>
          </a:p>
          <a:p>
            <a:pPr marL="457200" indent="-457200">
              <a:buFontTx/>
              <a:buChar char="-"/>
            </a:pPr>
            <a:endParaRPr lang="en-CA" sz="2700" dirty="0"/>
          </a:p>
          <a:p>
            <a:r>
              <a:rPr lang="fr-FR" sz="2700" i="1" dirty="0"/>
              <a:t>« la notion de </a:t>
            </a:r>
            <a:r>
              <a:rPr lang="en-CA" sz="2700" dirty="0"/>
              <a:t>“</a:t>
            </a:r>
            <a:r>
              <a:rPr lang="fr-FR" sz="2700" i="1" dirty="0"/>
              <a:t>choix</a:t>
            </a:r>
            <a:r>
              <a:rPr lang="en-CA" sz="2700" i="1" dirty="0"/>
              <a:t>”</a:t>
            </a:r>
            <a:r>
              <a:rPr lang="fr-FR" sz="2700" i="1" dirty="0"/>
              <a:t> crée une fausse dichotomie, en partant du principe que si les personnes handicapées souffrent, l’État Partie peut valablement les autoriser à mourir sans offrir des garanties de soutien, et ce sur la base de présupposés </a:t>
            </a:r>
            <a:r>
              <a:rPr lang="fr-FR" sz="2700" i="1" dirty="0" err="1"/>
              <a:t>capacitistes</a:t>
            </a:r>
            <a:r>
              <a:rPr lang="fr-FR" sz="2700" i="1" dirty="0"/>
              <a:t> qui minimisent l’ensemble des solutions d’accompagnement qui pourraient permettre … de vivre dans la dignité »</a:t>
            </a:r>
            <a:endParaRPr lang="en-CA" sz="2700" i="1" dirty="0"/>
          </a:p>
          <a:p>
            <a:endParaRPr lang="fr-FR" sz="2700" dirty="0"/>
          </a:p>
          <a:p>
            <a:r>
              <a:rPr lang="fr-FR" sz="2700" dirty="0"/>
              <a:t>Le comité fait référence à des données provenant du Bureau du coroner de l’Ontario</a:t>
            </a:r>
            <a:endParaRPr lang="en-CA" sz="2700" dirty="0"/>
          </a:p>
          <a:p>
            <a:endParaRPr lang="en-CA" sz="2700" dirty="0"/>
          </a:p>
          <a:p>
            <a:endParaRPr lang="en-CA" sz="2700" dirty="0"/>
          </a:p>
        </p:txBody>
      </p:sp>
      <p:sp>
        <p:nvSpPr>
          <p:cNvPr id="3" name="Slide Number Placeholder 10">
            <a:extLst>
              <a:ext uri="{FF2B5EF4-FFF2-40B4-BE49-F238E27FC236}">
                <a16:creationId xmlns:a16="http://schemas.microsoft.com/office/drawing/2014/main" id="{685C61EC-8D60-02C9-1CFD-2F6914F9AF38}"/>
              </a:ext>
            </a:extLst>
          </p:cNvPr>
          <p:cNvSpPr>
            <a:spLocks noGrp="1"/>
          </p:cNvSpPr>
          <p:nvPr>
            <p:ph type="sldNum" sz="quarter" idx="12"/>
          </p:nvPr>
        </p:nvSpPr>
        <p:spPr>
          <a:xfrm>
            <a:off x="15697200" y="9563100"/>
            <a:ext cx="2133600" cy="365125"/>
          </a:xfrm>
        </p:spPr>
        <p:txBody>
          <a:bodyPr/>
          <a:lstStyle/>
          <a:p>
            <a:fld id="{B6F15528-21DE-4FAA-801E-634DDDAF4B2B}" type="slidenum">
              <a:rPr lang="en-US" smtClean="0"/>
              <a:pPr/>
              <a:t>2</a:t>
            </a:fld>
            <a:endParaRPr lang="en-US"/>
          </a:p>
        </p:txBody>
      </p:sp>
      <p:pic>
        <p:nvPicPr>
          <p:cNvPr id="8" name="Picture 7">
            <a:extLst>
              <a:ext uri="{FF2B5EF4-FFF2-40B4-BE49-F238E27FC236}">
                <a16:creationId xmlns:a16="http://schemas.microsoft.com/office/drawing/2014/main" id="{371F626B-4995-54F6-8047-FEE1D2DD8BD1}"/>
              </a:ext>
            </a:extLst>
          </p:cNvPr>
          <p:cNvPicPr>
            <a:picLocks noChangeAspect="1"/>
          </p:cNvPicPr>
          <p:nvPr/>
        </p:nvPicPr>
        <p:blipFill>
          <a:blip r:embed="rId2"/>
          <a:stretch>
            <a:fillRect/>
          </a:stretch>
        </p:blipFill>
        <p:spPr>
          <a:xfrm>
            <a:off x="823690" y="157692"/>
            <a:ext cx="13577832" cy="2338765"/>
          </a:xfrm>
          <a:prstGeom prst="rect">
            <a:avLst/>
          </a:prstGeom>
        </p:spPr>
      </p:pic>
      <p:sp>
        <p:nvSpPr>
          <p:cNvPr id="12" name="TextBox 11">
            <a:extLst>
              <a:ext uri="{FF2B5EF4-FFF2-40B4-BE49-F238E27FC236}">
                <a16:creationId xmlns:a16="http://schemas.microsoft.com/office/drawing/2014/main" id="{BC368842-331F-6BD8-0781-EE87D53B1A27}"/>
              </a:ext>
            </a:extLst>
          </p:cNvPr>
          <p:cNvSpPr txBox="1"/>
          <p:nvPr/>
        </p:nvSpPr>
        <p:spPr>
          <a:xfrm>
            <a:off x="1988458" y="2492606"/>
            <a:ext cx="11756571" cy="1077218"/>
          </a:xfrm>
          <a:prstGeom prst="rect">
            <a:avLst/>
          </a:prstGeom>
          <a:noFill/>
        </p:spPr>
        <p:txBody>
          <a:bodyPr wrap="square">
            <a:spAutoFit/>
          </a:bodyPr>
          <a:lstStyle/>
          <a:p>
            <a:pPr algn="ctr"/>
            <a:r>
              <a:rPr lang="fr-FR" sz="3200" b="1" dirty="0"/>
              <a:t>Observations finales concernant les deuxième et troisième rapports périodiques du Canada*</a:t>
            </a:r>
            <a:endParaRPr lang="en-CA" sz="3200" b="1" dirty="0"/>
          </a:p>
        </p:txBody>
      </p:sp>
    </p:spTree>
    <p:extLst>
      <p:ext uri="{BB962C8B-B14F-4D97-AF65-F5344CB8AC3E}">
        <p14:creationId xmlns:p14="http://schemas.microsoft.com/office/powerpoint/2010/main" val="170749764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0"/>
            <a:ext cx="18287997" cy="3255046"/>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124228" y="0"/>
            <a:ext cx="6145817" cy="325599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515969" y="-7515065"/>
            <a:ext cx="3256064" cy="18288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A25CA79-3209-E747-46A3-4120E6CB4F74}"/>
              </a:ext>
            </a:extLst>
          </p:cNvPr>
          <p:cNvSpPr>
            <a:spLocks noGrp="1"/>
          </p:cNvSpPr>
          <p:nvPr>
            <p:ph type="title"/>
          </p:nvPr>
        </p:nvSpPr>
        <p:spPr>
          <a:xfrm>
            <a:off x="2075346" y="523297"/>
            <a:ext cx="14577166" cy="2364669"/>
          </a:xfrm>
        </p:spPr>
        <p:txBody>
          <a:bodyPr anchor="ctr">
            <a:normAutofit/>
          </a:bodyPr>
          <a:lstStyle/>
          <a:p>
            <a:r>
              <a:rPr lang="en-US" sz="6000">
                <a:solidFill>
                  <a:srgbClr val="FFFFFF"/>
                </a:solidFill>
              </a:rPr>
              <a:t>Base de poursuite criminelle</a:t>
            </a:r>
          </a:p>
        </p:txBody>
      </p:sp>
      <p:sp>
        <p:nvSpPr>
          <p:cNvPr id="4" name="Slide Number Placeholder 3">
            <a:extLst>
              <a:ext uri="{FF2B5EF4-FFF2-40B4-BE49-F238E27FC236}">
                <a16:creationId xmlns:a16="http://schemas.microsoft.com/office/drawing/2014/main" id="{B153B1D8-75AA-6071-E620-EE018B86B354}"/>
              </a:ext>
            </a:extLst>
          </p:cNvPr>
          <p:cNvSpPr>
            <a:spLocks noGrp="1"/>
          </p:cNvSpPr>
          <p:nvPr>
            <p:ph type="sldNum" sz="quarter" idx="12"/>
          </p:nvPr>
        </p:nvSpPr>
        <p:spPr>
          <a:xfrm>
            <a:off x="17556480" y="9683496"/>
            <a:ext cx="672084" cy="547687"/>
          </a:xfrm>
        </p:spPr>
        <p:txBody>
          <a:bodyPr>
            <a:normAutofit/>
          </a:bodyPr>
          <a:lstStyle/>
          <a:p>
            <a:pPr>
              <a:spcAft>
                <a:spcPts val="600"/>
              </a:spcAft>
            </a:pPr>
            <a:fld id="{B6F15528-21DE-4FAA-801E-634DDDAF4B2B}" type="slidenum">
              <a:rPr lang="en-US" sz="1700">
                <a:solidFill>
                  <a:schemeClr val="tx1">
                    <a:lumMod val="50000"/>
                    <a:lumOff val="50000"/>
                  </a:schemeClr>
                </a:solidFill>
              </a:rPr>
              <a:pPr>
                <a:spcAft>
                  <a:spcPts val="600"/>
                </a:spcAft>
              </a:pPr>
              <a:t>20</a:t>
            </a:fld>
            <a:endParaRPr lang="en-US" sz="1700">
              <a:solidFill>
                <a:schemeClr val="tx1">
                  <a:lumMod val="50000"/>
                  <a:lumOff val="50000"/>
                </a:schemeClr>
              </a:solidFill>
            </a:endParaRPr>
          </a:p>
        </p:txBody>
      </p:sp>
      <p:graphicFrame>
        <p:nvGraphicFramePr>
          <p:cNvPr id="6" name="Content Placeholder 2">
            <a:extLst>
              <a:ext uri="{FF2B5EF4-FFF2-40B4-BE49-F238E27FC236}">
                <a16:creationId xmlns:a16="http://schemas.microsoft.com/office/drawing/2014/main" id="{B4F91CA6-19C7-CB14-E680-7C35DD7C1D31}"/>
              </a:ext>
            </a:extLst>
          </p:cNvPr>
          <p:cNvGraphicFramePr>
            <a:graphicFrameLocks noGrp="1"/>
          </p:cNvGraphicFramePr>
          <p:nvPr>
            <p:ph idx="1"/>
            <p:extLst>
              <p:ext uri="{D42A27DB-BD31-4B8C-83A1-F6EECF244321}">
                <p14:modId xmlns:p14="http://schemas.microsoft.com/office/powerpoint/2010/main" val="4184137843"/>
              </p:ext>
            </p:extLst>
          </p:nvPr>
        </p:nvGraphicFramePr>
        <p:xfrm>
          <a:off x="966084" y="3923968"/>
          <a:ext cx="16391743" cy="5534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69593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26" y="2115123"/>
            <a:ext cx="10287000" cy="6056754"/>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28" y="2130329"/>
            <a:ext cx="10286999" cy="605675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1885" y="5382128"/>
            <a:ext cx="3752969" cy="6056762"/>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752605" y="1454577"/>
            <a:ext cx="5850535" cy="6268437"/>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40" y="2099915"/>
            <a:ext cx="10287005" cy="6056753"/>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46A2E2-0BF3-0A1E-43DB-E19553D0E3B8}"/>
              </a:ext>
            </a:extLst>
          </p:cNvPr>
          <p:cNvSpPr>
            <a:spLocks noGrp="1"/>
          </p:cNvSpPr>
          <p:nvPr>
            <p:ph type="title"/>
          </p:nvPr>
        </p:nvSpPr>
        <p:spPr>
          <a:xfrm>
            <a:off x="700083" y="880282"/>
            <a:ext cx="4802049" cy="5081246"/>
          </a:xfrm>
        </p:spPr>
        <p:txBody>
          <a:bodyPr anchor="b">
            <a:normAutofit/>
          </a:bodyPr>
          <a:lstStyle/>
          <a:p>
            <a:pPr algn="r"/>
            <a:r>
              <a:rPr lang="en-US" sz="5100" dirty="0">
                <a:solidFill>
                  <a:srgbClr val="FFFFFF"/>
                </a:solidFill>
              </a:rPr>
              <a:t>Sanctions </a:t>
            </a:r>
            <a:r>
              <a:rPr lang="en-US" sz="5100" dirty="0" err="1">
                <a:solidFill>
                  <a:srgbClr val="FFFFFF"/>
                </a:solidFill>
              </a:rPr>
              <a:t>professionnelles</a:t>
            </a:r>
            <a:endParaRPr lang="en-US" sz="5100" dirty="0">
              <a:solidFill>
                <a:srgbClr val="FFFFFF"/>
              </a:solidFill>
            </a:endParaRPr>
          </a:p>
        </p:txBody>
      </p:sp>
      <p:sp>
        <p:nvSpPr>
          <p:cNvPr id="3" name="Content Placeholder 2">
            <a:extLst>
              <a:ext uri="{FF2B5EF4-FFF2-40B4-BE49-F238E27FC236}">
                <a16:creationId xmlns:a16="http://schemas.microsoft.com/office/drawing/2014/main" id="{CA2CA66C-486E-633F-35A0-FB9F81432EAF}"/>
              </a:ext>
            </a:extLst>
          </p:cNvPr>
          <p:cNvSpPr>
            <a:spLocks noGrp="1"/>
          </p:cNvSpPr>
          <p:nvPr>
            <p:ph idx="1"/>
          </p:nvPr>
        </p:nvSpPr>
        <p:spPr>
          <a:xfrm>
            <a:off x="7215388" y="974220"/>
            <a:ext cx="9833021" cy="8319070"/>
          </a:xfrm>
        </p:spPr>
        <p:txBody>
          <a:bodyPr anchor="ctr">
            <a:normAutofit/>
          </a:bodyPr>
          <a:lstStyle/>
          <a:p>
            <a:pPr lvl="2"/>
            <a:r>
              <a:rPr lang="en-US" sz="3000" dirty="0" err="1"/>
              <a:t>Efficacité</a:t>
            </a:r>
            <a:r>
              <a:rPr lang="en-US" sz="3000" dirty="0"/>
              <a:t> du </a:t>
            </a:r>
            <a:r>
              <a:rPr lang="en-US" sz="3000" dirty="0" err="1"/>
              <a:t>système</a:t>
            </a:r>
            <a:r>
              <a:rPr lang="en-US" sz="3000" dirty="0"/>
              <a:t>?</a:t>
            </a:r>
          </a:p>
          <a:p>
            <a:pPr lvl="2"/>
            <a:r>
              <a:rPr lang="en-US" sz="3000" dirty="0"/>
              <a:t>Peu </a:t>
            </a:r>
            <a:r>
              <a:rPr lang="en-US" sz="3000" dirty="0" err="1"/>
              <a:t>d’initiatives</a:t>
            </a:r>
            <a:r>
              <a:rPr lang="en-US" sz="3000" dirty="0"/>
              <a:t> </a:t>
            </a:r>
            <a:r>
              <a:rPr lang="en-US" sz="3000" dirty="0" err="1"/>
              <a:t>concernant</a:t>
            </a:r>
            <a:r>
              <a:rPr lang="en-US" sz="3000" dirty="0"/>
              <a:t> directives, standards, …</a:t>
            </a:r>
          </a:p>
          <a:p>
            <a:pPr lvl="2"/>
            <a:r>
              <a:rPr lang="en-US" sz="3000" dirty="0" err="1"/>
              <a:t>Volonté</a:t>
            </a:r>
            <a:r>
              <a:rPr lang="en-US" sz="3000" dirty="0"/>
              <a:t> </a:t>
            </a:r>
            <a:r>
              <a:rPr lang="en-US" sz="3000" dirty="0" err="1"/>
              <a:t>explicite</a:t>
            </a:r>
            <a:r>
              <a:rPr lang="en-US" sz="3000" dirty="0"/>
              <a:t> de </a:t>
            </a:r>
            <a:r>
              <a:rPr lang="en-US" sz="3000" dirty="0" err="1"/>
              <a:t>vouloir</a:t>
            </a:r>
            <a:r>
              <a:rPr lang="en-US" sz="3000" dirty="0"/>
              <a:t> </a:t>
            </a:r>
            <a:r>
              <a:rPr lang="en-US" sz="3000" dirty="0" err="1"/>
              <a:t>protéger</a:t>
            </a:r>
            <a:r>
              <a:rPr lang="en-US" sz="3000" dirty="0"/>
              <a:t> la pratique </a:t>
            </a:r>
            <a:r>
              <a:rPr lang="en-US" sz="3000" dirty="0" err="1"/>
              <a:t>d’AMM</a:t>
            </a:r>
            <a:r>
              <a:rPr lang="en-US" sz="3000" dirty="0"/>
              <a:t> et </a:t>
            </a:r>
            <a:r>
              <a:rPr lang="en-US" sz="3000" dirty="0" err="1"/>
              <a:t>l’accès</a:t>
            </a:r>
            <a:r>
              <a:rPr lang="en-US" sz="3000" dirty="0"/>
              <a:t> à </a:t>
            </a:r>
            <a:r>
              <a:rPr lang="en-US" sz="3000" dirty="0" err="1"/>
              <a:t>l’AMM</a:t>
            </a:r>
            <a:r>
              <a:rPr lang="en-US" sz="3000" dirty="0"/>
              <a:t> </a:t>
            </a:r>
            <a:r>
              <a:rPr lang="en-US" sz="3000" dirty="0" err="1"/>
              <a:t>comme</a:t>
            </a:r>
            <a:r>
              <a:rPr lang="en-US" sz="3000" dirty="0"/>
              <a:t> un ‘droit’</a:t>
            </a:r>
          </a:p>
          <a:p>
            <a:pPr lvl="2"/>
            <a:endParaRPr lang="en-US" sz="3000" dirty="0"/>
          </a:p>
          <a:p>
            <a:pPr marL="914400" lvl="2" indent="0">
              <a:buNone/>
            </a:pPr>
            <a:r>
              <a:rPr lang="en-US" sz="3000" dirty="0"/>
              <a:t>Example</a:t>
            </a:r>
          </a:p>
          <a:p>
            <a:pPr marL="914400" lvl="2" indent="0">
              <a:buNone/>
            </a:pPr>
            <a:r>
              <a:rPr lang="en-US" sz="3000" dirty="0" err="1"/>
              <a:t>Déclaration</a:t>
            </a:r>
            <a:r>
              <a:rPr lang="en-US" sz="3000" dirty="0"/>
              <a:t> 2023 du </a:t>
            </a:r>
            <a:r>
              <a:rPr lang="en-US" sz="3000" dirty="0" err="1"/>
              <a:t>Président</a:t>
            </a:r>
            <a:r>
              <a:rPr lang="en-US" sz="3000" dirty="0"/>
              <a:t> de la Commission des </a:t>
            </a:r>
            <a:r>
              <a:rPr lang="en-US" sz="3000" dirty="0" err="1"/>
              <a:t>soins</a:t>
            </a:r>
            <a:r>
              <a:rPr lang="en-US" sz="3000" dirty="0"/>
              <a:t> de fin de vie: il </a:t>
            </a:r>
            <a:r>
              <a:rPr lang="en-US" sz="3000" dirty="0" err="1"/>
              <a:t>rappelle</a:t>
            </a:r>
            <a:r>
              <a:rPr lang="en-US" sz="3000" dirty="0"/>
              <a:t> </a:t>
            </a:r>
            <a:r>
              <a:rPr lang="en-US" sz="3000" dirty="0" err="1"/>
              <a:t>qu‘il</a:t>
            </a:r>
            <a:r>
              <a:rPr lang="en-US" sz="3000" dirty="0"/>
              <a:t> est </a:t>
            </a:r>
            <a:r>
              <a:rPr lang="en-US" sz="3000" dirty="0" err="1"/>
              <a:t>essentiel</a:t>
            </a:r>
            <a:r>
              <a:rPr lang="en-US" sz="3000" dirty="0"/>
              <a:t> de respecter les exigences </a:t>
            </a:r>
            <a:r>
              <a:rPr lang="en-US" sz="3000" dirty="0" err="1"/>
              <a:t>législatives</a:t>
            </a:r>
            <a:r>
              <a:rPr lang="en-US" sz="3000" dirty="0"/>
              <a:t> pour </a:t>
            </a:r>
            <a:r>
              <a:rPr lang="en-US" sz="3000" dirty="0" err="1"/>
              <a:t>l’AMM</a:t>
            </a:r>
            <a:r>
              <a:rPr lang="en-US" sz="3000" dirty="0"/>
              <a:t>: </a:t>
            </a:r>
            <a:r>
              <a:rPr lang="en-US" sz="3000" dirty="0" err="1"/>
              <a:t>maladie</a:t>
            </a:r>
            <a:r>
              <a:rPr lang="en-US" sz="3000" dirty="0"/>
              <a:t> grave et incurable, </a:t>
            </a:r>
            <a:r>
              <a:rPr lang="en-US" sz="3000" dirty="0" err="1"/>
              <a:t>capacité</a:t>
            </a:r>
            <a:r>
              <a:rPr lang="en-US" sz="3000" dirty="0"/>
              <a:t>, </a:t>
            </a:r>
            <a:r>
              <a:rPr lang="en-US" sz="3000" dirty="0" err="1"/>
              <a:t>souffrance</a:t>
            </a:r>
            <a:r>
              <a:rPr lang="en-US" sz="3000" dirty="0"/>
              <a:t> </a:t>
            </a:r>
            <a:r>
              <a:rPr lang="en-US" sz="3000" dirty="0" err="1"/>
              <a:t>intoléable</a:t>
            </a:r>
            <a:r>
              <a:rPr lang="en-US" sz="3000" dirty="0"/>
              <a:t>…</a:t>
            </a:r>
          </a:p>
          <a:p>
            <a:pPr marL="914400" lvl="2" indent="0">
              <a:buNone/>
            </a:pPr>
            <a:endParaRPr lang="en-US" sz="3000" dirty="0"/>
          </a:p>
          <a:p>
            <a:pPr marL="914400" lvl="2" indent="0">
              <a:buNone/>
            </a:pPr>
            <a:r>
              <a:rPr lang="en-US" sz="3000" dirty="0" err="1"/>
              <a:t>Réaction</a:t>
            </a:r>
            <a:r>
              <a:rPr lang="en-US" sz="3000" dirty="0"/>
              <a:t> </a:t>
            </a:r>
            <a:r>
              <a:rPr lang="en-US" sz="3000" dirty="0" err="1"/>
              <a:t>Président</a:t>
            </a:r>
            <a:r>
              <a:rPr lang="en-US" sz="3000" dirty="0"/>
              <a:t> du Collège: ‘</a:t>
            </a:r>
            <a:r>
              <a:rPr lang="en-US" sz="3000" dirty="0" err="1"/>
              <a:t>aucune</a:t>
            </a:r>
            <a:r>
              <a:rPr lang="en-US" sz="3000" dirty="0"/>
              <a:t> raison de </a:t>
            </a:r>
            <a:r>
              <a:rPr lang="en-US" sz="3000" dirty="0" err="1"/>
              <a:t>s’inquiéter</a:t>
            </a:r>
            <a:r>
              <a:rPr lang="en-US" sz="3000" dirty="0"/>
              <a:t>, </a:t>
            </a:r>
            <a:r>
              <a:rPr lang="en-US" sz="3000" dirty="0" err="1"/>
              <a:t>aucun</a:t>
            </a:r>
            <a:r>
              <a:rPr lang="en-US" sz="3000" dirty="0"/>
              <a:t> </a:t>
            </a:r>
            <a:r>
              <a:rPr lang="en-US" sz="3000" dirty="0" err="1"/>
              <a:t>cas</a:t>
            </a:r>
            <a:r>
              <a:rPr lang="en-US" sz="3000" dirty="0"/>
              <a:t> a </a:t>
            </a:r>
            <a:r>
              <a:rPr lang="en-US" sz="3000" dirty="0" err="1"/>
              <a:t>mérité</a:t>
            </a:r>
            <a:r>
              <a:rPr lang="en-US" sz="3000" dirty="0"/>
              <a:t> de discipline </a:t>
            </a:r>
            <a:r>
              <a:rPr lang="en-US" sz="3000" dirty="0" err="1"/>
              <a:t>professionelle</a:t>
            </a:r>
            <a:r>
              <a:rPr lang="en-US" sz="3000" dirty="0"/>
              <a:t>’</a:t>
            </a:r>
          </a:p>
          <a:p>
            <a:pPr lvl="2"/>
            <a:endParaRPr lang="en-US" sz="3000" dirty="0"/>
          </a:p>
          <a:p>
            <a:pPr marL="914400" lvl="2" indent="0">
              <a:buNone/>
            </a:pPr>
            <a:endParaRPr lang="en-US" sz="3000" dirty="0"/>
          </a:p>
          <a:p>
            <a:pPr marL="914400" lvl="2" indent="0">
              <a:buNone/>
            </a:pPr>
            <a:endParaRPr lang="en-US" sz="3000" dirty="0"/>
          </a:p>
          <a:p>
            <a:pPr marL="914400" lvl="2" indent="0">
              <a:buNone/>
            </a:pPr>
            <a:endParaRPr lang="en-US" sz="3000" dirty="0"/>
          </a:p>
          <a:p>
            <a:endParaRPr lang="en-US" sz="3000" dirty="0"/>
          </a:p>
        </p:txBody>
      </p:sp>
      <p:sp>
        <p:nvSpPr>
          <p:cNvPr id="4" name="Slide Number Placeholder 3">
            <a:extLst>
              <a:ext uri="{FF2B5EF4-FFF2-40B4-BE49-F238E27FC236}">
                <a16:creationId xmlns:a16="http://schemas.microsoft.com/office/drawing/2014/main" id="{8B0B1354-1E8C-4AB1-4F4B-2A6DF7AAAAFD}"/>
              </a:ext>
            </a:extLst>
          </p:cNvPr>
          <p:cNvSpPr>
            <a:spLocks noGrp="1"/>
          </p:cNvSpPr>
          <p:nvPr>
            <p:ph type="sldNum" sz="quarter" idx="12"/>
          </p:nvPr>
        </p:nvSpPr>
        <p:spPr>
          <a:xfrm>
            <a:off x="17556480" y="9683496"/>
            <a:ext cx="672084" cy="547687"/>
          </a:xfrm>
        </p:spPr>
        <p:txBody>
          <a:bodyPr>
            <a:normAutofit/>
          </a:bodyPr>
          <a:lstStyle/>
          <a:p>
            <a:pPr>
              <a:spcAft>
                <a:spcPts val="600"/>
              </a:spcAft>
            </a:pPr>
            <a:fld id="{B6F15528-21DE-4FAA-801E-634DDDAF4B2B}" type="slidenum">
              <a:rPr lang="en-US" sz="1700">
                <a:solidFill>
                  <a:schemeClr val="tx1">
                    <a:lumMod val="50000"/>
                    <a:lumOff val="50000"/>
                  </a:schemeClr>
                </a:solidFill>
              </a:rPr>
              <a:pPr>
                <a:spcAft>
                  <a:spcPts val="600"/>
                </a:spcAft>
              </a:pPr>
              <a:t>21</a:t>
            </a:fld>
            <a:endParaRPr lang="en-US" sz="1700">
              <a:solidFill>
                <a:schemeClr val="tx1">
                  <a:lumMod val="50000"/>
                  <a:lumOff val="50000"/>
                </a:schemeClr>
              </a:solidFill>
            </a:endParaRPr>
          </a:p>
        </p:txBody>
      </p:sp>
    </p:spTree>
    <p:extLst>
      <p:ext uri="{BB962C8B-B14F-4D97-AF65-F5344CB8AC3E}">
        <p14:creationId xmlns:p14="http://schemas.microsoft.com/office/powerpoint/2010/main" val="401965967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B986143-D48A-1AF3-4DF7-AA1E7F9DE84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8287996" cy="238611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 y="0"/>
            <a:ext cx="12172958" cy="2386113"/>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172948" y="-1"/>
            <a:ext cx="6115047" cy="238611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025" y="-1"/>
            <a:ext cx="17598969" cy="2396149"/>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FC4D6F-B25C-93D6-4F77-8E0A7F4FF5CB}"/>
              </a:ext>
            </a:extLst>
          </p:cNvPr>
          <p:cNvSpPr>
            <a:spLocks noGrp="1"/>
          </p:cNvSpPr>
          <p:nvPr>
            <p:ph type="title"/>
          </p:nvPr>
        </p:nvSpPr>
        <p:spPr>
          <a:xfrm>
            <a:off x="2057398" y="441807"/>
            <a:ext cx="14843927" cy="1550503"/>
          </a:xfrm>
        </p:spPr>
        <p:txBody>
          <a:bodyPr>
            <a:normAutofit/>
          </a:bodyPr>
          <a:lstStyle/>
          <a:p>
            <a:pPr rtl="0"/>
            <a:r>
              <a:rPr lang="fr-ca" sz="6000" b="0" i="0" u="none" baseline="0">
                <a:solidFill>
                  <a:srgbClr val="FFFFFF"/>
                </a:solidFill>
              </a:rPr>
              <a:t>Conclusion</a:t>
            </a:r>
          </a:p>
        </p:txBody>
      </p:sp>
      <p:sp>
        <p:nvSpPr>
          <p:cNvPr id="3" name="Content Placeholder 2">
            <a:extLst>
              <a:ext uri="{FF2B5EF4-FFF2-40B4-BE49-F238E27FC236}">
                <a16:creationId xmlns:a16="http://schemas.microsoft.com/office/drawing/2014/main" id="{5CC00AF4-3812-0F18-C043-5EFE9013D99B}"/>
              </a:ext>
            </a:extLst>
          </p:cNvPr>
          <p:cNvSpPr>
            <a:spLocks noGrp="1"/>
          </p:cNvSpPr>
          <p:nvPr>
            <p:ph idx="1"/>
          </p:nvPr>
        </p:nvSpPr>
        <p:spPr>
          <a:xfrm>
            <a:off x="2057398" y="3477295"/>
            <a:ext cx="14586047" cy="5525037"/>
          </a:xfrm>
        </p:spPr>
        <p:txBody>
          <a:bodyPr anchor="ctr">
            <a:normAutofit/>
          </a:bodyPr>
          <a:lstStyle/>
          <a:p>
            <a:pPr rtl="0"/>
            <a:r>
              <a:rPr lang="fr-ca" sz="2800" b="0" i="0" u="none" baseline="0" dirty="0"/>
              <a:t>AMM : créée par l’intermédiaire d’une exemption dans le </a:t>
            </a:r>
            <a:r>
              <a:rPr lang="fr-ca" sz="2800" b="0" i="1" u="none" baseline="0" dirty="0"/>
              <a:t>Code criminel </a:t>
            </a:r>
            <a:r>
              <a:rPr lang="fr-ca" sz="2800" b="0" i="0" u="none" baseline="0" dirty="0"/>
              <a:t>assortie de « critères d’admissibilité » vagues qui n’ont pas la rigueur des critères de diagnostic médical </a:t>
            </a:r>
            <a:endParaRPr lang="fr-CA" sz="2800" b="0" i="0" u="none" baseline="0" dirty="0"/>
          </a:p>
          <a:p>
            <a:r>
              <a:rPr lang="fr-ca" sz="2800" dirty="0"/>
              <a:t>La loi et la politique sur l’AMM sont axées sur </a:t>
            </a:r>
            <a:r>
              <a:rPr lang="fr-ca" sz="2800" b="1" dirty="0"/>
              <a:t>l’accès à</a:t>
            </a:r>
            <a:r>
              <a:rPr lang="fr-CA" sz="2800" b="1" dirty="0"/>
              <a:t> l’AMM, </a:t>
            </a:r>
            <a:r>
              <a:rPr lang="fr-ca" sz="2800" b="1" dirty="0"/>
              <a:t>pas sur la protection à  la mort prématurée</a:t>
            </a:r>
            <a:r>
              <a:rPr lang="fr-CA" sz="2800" b="1" dirty="0"/>
              <a:t> </a:t>
            </a:r>
            <a:r>
              <a:rPr lang="fr-CA" sz="2800" dirty="0"/>
              <a:t>(tension avec efforts de prévention de suicide)</a:t>
            </a:r>
          </a:p>
          <a:p>
            <a:r>
              <a:rPr lang="fr-CA" sz="2800" dirty="0"/>
              <a:t>D</a:t>
            </a:r>
            <a:r>
              <a:rPr lang="fr-ca" sz="2800" dirty="0"/>
              <a:t>es interprétations parfois souples et </a:t>
            </a:r>
            <a:r>
              <a:rPr lang="fr-CA" sz="2800" dirty="0"/>
              <a:t>particulier</a:t>
            </a:r>
            <a:r>
              <a:rPr lang="fr-ca" sz="2800" dirty="0"/>
              <a:t> des critères d’admissibilité, des procédures bâclées pour l’évaluation de la capacité et du consentement</a:t>
            </a:r>
            <a:endParaRPr lang="fr-CA" sz="2800" dirty="0"/>
          </a:p>
          <a:p>
            <a:r>
              <a:rPr lang="fr-CA" sz="2800" b="0" i="0" u="none" baseline="0" dirty="0"/>
              <a:t>‘Magasinage’ d’évaluateurs</a:t>
            </a:r>
          </a:p>
          <a:p>
            <a:r>
              <a:rPr lang="fr-ca" sz="2800" dirty="0"/>
              <a:t>L’AMM </a:t>
            </a:r>
            <a:r>
              <a:rPr lang="en-US" sz="2800" dirty="0" err="1"/>
              <a:t>comme</a:t>
            </a:r>
            <a:r>
              <a:rPr lang="en-US" sz="2800" dirty="0"/>
              <a:t> </a:t>
            </a:r>
            <a:r>
              <a:rPr lang="fr-ca" sz="2800" dirty="0"/>
              <a:t>traitement de « première ligne » pour des souffrances qui ne sont souvent que vaguement liées à la santé</a:t>
            </a:r>
            <a:r>
              <a:rPr lang="fr-CA" sz="2800" dirty="0"/>
              <a:t>?</a:t>
            </a:r>
            <a:r>
              <a:rPr lang="fr-ca" sz="2800" dirty="0"/>
              <a:t> </a:t>
            </a:r>
            <a:endParaRPr lang="fr-CA" sz="2800" dirty="0"/>
          </a:p>
          <a:p>
            <a:r>
              <a:rPr lang="fr-CA" sz="2800" dirty="0"/>
              <a:t>Défis de poursuites judiciaires et professionnelles </a:t>
            </a:r>
          </a:p>
          <a:p>
            <a:r>
              <a:rPr lang="fr-CA" sz="2800" dirty="0"/>
              <a:t>Manque de volonté de mieux contrôler la pratique?</a:t>
            </a:r>
            <a:endParaRPr lang="fr-ca" sz="2800" dirty="0"/>
          </a:p>
          <a:p>
            <a:pPr rtl="0"/>
            <a:endParaRPr lang="fr-ca" sz="2800" b="0" i="0" u="none" baseline="0" dirty="0"/>
          </a:p>
          <a:p>
            <a:pPr marL="0" indent="0" rtl="0">
              <a:buNone/>
            </a:pPr>
            <a:endParaRPr lang="fr-ca" sz="2800" dirty="0"/>
          </a:p>
        </p:txBody>
      </p:sp>
      <p:sp>
        <p:nvSpPr>
          <p:cNvPr id="4" name="Slide Number Placeholder 10">
            <a:extLst>
              <a:ext uri="{FF2B5EF4-FFF2-40B4-BE49-F238E27FC236}">
                <a16:creationId xmlns:a16="http://schemas.microsoft.com/office/drawing/2014/main" id="{B95134B9-8A96-8069-8D0E-9CDAD90400F7}"/>
              </a:ext>
            </a:extLst>
          </p:cNvPr>
          <p:cNvSpPr>
            <a:spLocks noGrp="1"/>
          </p:cNvSpPr>
          <p:nvPr>
            <p:ph type="sldNum" sz="quarter" idx="12"/>
          </p:nvPr>
        </p:nvSpPr>
        <p:spPr>
          <a:xfrm>
            <a:off x="17556480" y="9683146"/>
            <a:ext cx="668869" cy="547688"/>
          </a:xfrm>
        </p:spPr>
        <p:txBody>
          <a:bodyPr>
            <a:normAutofit/>
          </a:bodyPr>
          <a:lstStyle/>
          <a:p>
            <a:pPr rtl="0">
              <a:spcAft>
                <a:spcPts val="600"/>
              </a:spcAft>
            </a:pPr>
            <a:fld id="{B6F15528-21DE-4FAA-801E-634DDDAF4B2B}" type="slidenum">
              <a:rPr lang="en-CA" sz="1700">
                <a:solidFill>
                  <a:schemeClr val="tx1">
                    <a:lumMod val="50000"/>
                    <a:lumOff val="50000"/>
                  </a:schemeClr>
                </a:solidFill>
              </a:rPr>
              <a:pPr rtl="0">
                <a:spcAft>
                  <a:spcPts val="600"/>
                </a:spcAft>
              </a:pPr>
              <a:t>22</a:t>
            </a:fld>
            <a:endParaRPr lang="en-CA" sz="1700">
              <a:solidFill>
                <a:schemeClr val="tx1">
                  <a:lumMod val="50000"/>
                  <a:lumOff val="50000"/>
                </a:schemeClr>
              </a:solidFill>
            </a:endParaRPr>
          </a:p>
        </p:txBody>
      </p:sp>
    </p:spTree>
    <p:extLst>
      <p:ext uri="{BB962C8B-B14F-4D97-AF65-F5344CB8AC3E}">
        <p14:creationId xmlns:p14="http://schemas.microsoft.com/office/powerpoint/2010/main" val="387886053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26DFEF-1E60-C468-35F7-F6CE7359C047}"/>
            </a:ext>
          </a:extLst>
        </p:cNvPr>
        <p:cNvGrpSpPr/>
        <p:nvPr/>
      </p:nvGrpSpPr>
      <p:grpSpPr>
        <a:xfrm>
          <a:off x="0" y="0"/>
          <a:ext cx="0" cy="0"/>
          <a:chOff x="0" y="0"/>
          <a:chExt cx="0" cy="0"/>
        </a:xfrm>
      </p:grpSpPr>
      <p:sp useBgFill="1">
        <p:nvSpPr>
          <p:cNvPr id="22"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72C2A-FF02-7A87-8E72-CE2D0AF2BDAF}"/>
              </a:ext>
            </a:extLst>
          </p:cNvPr>
          <p:cNvSpPr>
            <a:spLocks noGrp="1"/>
          </p:cNvSpPr>
          <p:nvPr>
            <p:ph type="title"/>
          </p:nvPr>
        </p:nvSpPr>
        <p:spPr>
          <a:xfrm>
            <a:off x="1142700" y="1143001"/>
            <a:ext cx="8001295" cy="2562363"/>
          </a:xfrm>
        </p:spPr>
        <p:txBody>
          <a:bodyPr anchor="ctr">
            <a:normAutofit/>
          </a:bodyPr>
          <a:lstStyle/>
          <a:p>
            <a:pPr rtl="0"/>
            <a:r>
              <a:rPr lang="fr-CA" sz="6000" dirty="0"/>
              <a:t>Littérature</a:t>
            </a:r>
            <a:endParaRPr lang="fr-ca" sz="6000" b="0" i="0" u="none" baseline="0" dirty="0"/>
          </a:p>
        </p:txBody>
      </p:sp>
      <p:sp>
        <p:nvSpPr>
          <p:cNvPr id="3" name="Content Placeholder 2">
            <a:extLst>
              <a:ext uri="{FF2B5EF4-FFF2-40B4-BE49-F238E27FC236}">
                <a16:creationId xmlns:a16="http://schemas.microsoft.com/office/drawing/2014/main" id="{E279194B-3A0C-2B57-A5EE-8ECA3F223B51}"/>
              </a:ext>
            </a:extLst>
          </p:cNvPr>
          <p:cNvSpPr>
            <a:spLocks noGrp="1"/>
          </p:cNvSpPr>
          <p:nvPr>
            <p:ph idx="1"/>
          </p:nvPr>
        </p:nvSpPr>
        <p:spPr>
          <a:xfrm>
            <a:off x="1142690" y="2888343"/>
            <a:ext cx="8001305" cy="6471775"/>
          </a:xfrm>
        </p:spPr>
        <p:txBody>
          <a:bodyPr anchor="ctr">
            <a:normAutofit lnSpcReduction="10000"/>
          </a:bodyPr>
          <a:lstStyle/>
          <a:p>
            <a:pPr>
              <a:lnSpc>
                <a:spcPct val="90000"/>
              </a:lnSpc>
              <a:buFontTx/>
              <a:buChar char="-"/>
            </a:pPr>
            <a:endParaRPr lang="fr-FR" sz="2200" dirty="0">
              <a:latin typeface="Arial" panose="020B0604020202020204" pitchFamily="34" charset="0"/>
              <a:cs typeface="Arial" panose="020B0604020202020204" pitchFamily="34" charset="0"/>
            </a:endParaRPr>
          </a:p>
          <a:p>
            <a:r>
              <a:rPr lang="fr-FR" sz="2200" dirty="0">
                <a:latin typeface="Arial" panose="020B0604020202020204" pitchFamily="34" charset="0"/>
                <a:cs typeface="Arial" panose="020B0604020202020204" pitchFamily="34" charset="0"/>
              </a:rPr>
              <a:t>Pier-Luc Turcotte &amp; Trudo Lemmens, “La normalisation troublante de la mort médicalement administrée au Québec et au Canada : état des lieux » (2024) 16 </a:t>
            </a:r>
            <a:r>
              <a:rPr lang="fr-FR" sz="2200" i="1" dirty="0" err="1">
                <a:latin typeface="Arial" panose="020B0604020202020204" pitchFamily="34" charset="0"/>
                <a:cs typeface="Arial" panose="020B0604020202020204" pitchFamily="34" charset="0"/>
              </a:rPr>
              <a:t>Aporia</a:t>
            </a:r>
            <a:r>
              <a:rPr lang="fr-FR" sz="2200" i="1" dirty="0">
                <a:latin typeface="Arial" panose="020B0604020202020204" pitchFamily="34" charset="0"/>
                <a:cs typeface="Arial" panose="020B0604020202020204" pitchFamily="34" charset="0"/>
              </a:rPr>
              <a:t>: The Nursing Journal </a:t>
            </a:r>
            <a:r>
              <a:rPr lang="fr-FR" sz="2200" dirty="0">
                <a:latin typeface="Arial" panose="020B0604020202020204" pitchFamily="34" charset="0"/>
                <a:cs typeface="Arial" panose="020B0604020202020204" pitchFamily="34" charset="0"/>
              </a:rPr>
              <a:t>3-14. </a:t>
            </a:r>
            <a:r>
              <a:rPr lang="de-DE" sz="2200" dirty="0">
                <a:latin typeface="Arial" panose="020B0604020202020204" pitchFamily="34" charset="0"/>
                <a:cs typeface="Arial" panose="020B0604020202020204" pitchFamily="34" charset="0"/>
              </a:rPr>
              <a:t>Online : </a:t>
            </a:r>
            <a:r>
              <a:rPr lang="de-DE" sz="2200" dirty="0">
                <a:latin typeface="Arial" panose="020B0604020202020204" pitchFamily="34" charset="0"/>
                <a:cs typeface="Arial" panose="020B0604020202020204" pitchFamily="34" charset="0"/>
                <a:hlinkClick r:id="rId2"/>
              </a:rPr>
              <a:t>https://www.erudit.org/en/journals/aporia/2024-v16-n2-aporia09675/1114546ar/</a:t>
            </a:r>
            <a:endParaRPr lang="de-DE" sz="2200" dirty="0">
              <a:latin typeface="Arial" panose="020B0604020202020204" pitchFamily="34" charset="0"/>
              <a:cs typeface="Arial" panose="020B0604020202020204" pitchFamily="34" charset="0"/>
            </a:endParaRPr>
          </a:p>
          <a:p>
            <a:r>
              <a:rPr lang="en-CA" sz="2200" dirty="0">
                <a:latin typeface="Arial" panose="020B0604020202020204" pitchFamily="34" charset="0"/>
                <a:cs typeface="Arial" panose="020B0604020202020204" pitchFamily="34" charset="0"/>
              </a:rPr>
              <a:t>Ramona Coelho, David Shannon &amp; Trudo Lemmens, “Safeguard failures in Canada’s </a:t>
            </a:r>
            <a:r>
              <a:rPr lang="en-CA" sz="2200" dirty="0" err="1">
                <a:latin typeface="Arial" panose="020B0604020202020204" pitchFamily="34" charset="0"/>
                <a:cs typeface="Arial" panose="020B0604020202020204" pitchFamily="34" charset="0"/>
              </a:rPr>
              <a:t>MAiD</a:t>
            </a:r>
            <a:r>
              <a:rPr lang="en-CA" sz="2200" dirty="0">
                <a:latin typeface="Arial" panose="020B0604020202020204" pitchFamily="34" charset="0"/>
                <a:cs typeface="Arial" panose="020B0604020202020204" pitchFamily="34" charset="0"/>
              </a:rPr>
              <a:t> system: </a:t>
            </a:r>
            <a:r>
              <a:rPr lang="en-CA" sz="2200" i="1" dirty="0">
                <a:latin typeface="Arial" panose="020B0604020202020204" pitchFamily="34" charset="0"/>
                <a:cs typeface="Arial" panose="020B0604020202020204" pitchFamily="34" charset="0"/>
              </a:rPr>
              <a:t>BMJ Supportive &amp; Palliative Care </a:t>
            </a:r>
            <a:r>
              <a:rPr lang="en-CA" sz="2200" dirty="0">
                <a:latin typeface="Arial" panose="020B0604020202020204" pitchFamily="34" charset="0"/>
                <a:cs typeface="Arial" panose="020B0604020202020204" pitchFamily="34" charset="0"/>
              </a:rPr>
              <a:t>2026;</a:t>
            </a:r>
            <a:r>
              <a:rPr lang="en-CA" sz="2200" b="1" dirty="0">
                <a:latin typeface="Arial" panose="020B0604020202020204" pitchFamily="34" charset="0"/>
                <a:cs typeface="Arial" panose="020B0604020202020204" pitchFamily="34" charset="0"/>
              </a:rPr>
              <a:t>16:</a:t>
            </a:r>
            <a:r>
              <a:rPr lang="en-CA" sz="2200" dirty="0">
                <a:latin typeface="Arial" panose="020B0604020202020204" pitchFamily="34" charset="0"/>
                <a:cs typeface="Arial" panose="020B0604020202020204" pitchFamily="34" charset="0"/>
              </a:rPr>
              <a:t>333-335.</a:t>
            </a:r>
            <a:endParaRPr lang="fr-FR" sz="2200" dirty="0">
              <a:latin typeface="Arial" panose="020B0604020202020204" pitchFamily="34" charset="0"/>
              <a:cs typeface="Arial" panose="020B0604020202020204" pitchFamily="34" charset="0"/>
            </a:endParaRPr>
          </a:p>
          <a:p>
            <a:pPr lvl="0">
              <a:lnSpc>
                <a:spcPct val="90000"/>
              </a:lnSpc>
            </a:pPr>
            <a:r>
              <a:rPr lang="fr-FR" sz="2200" dirty="0">
                <a:latin typeface="Arial" panose="020B0604020202020204" pitchFamily="34" charset="0"/>
                <a:cs typeface="Arial" panose="020B0604020202020204" pitchFamily="34" charset="0"/>
              </a:rPr>
              <a:t>Trudo Lemmens &amp; Pier-Luc Turcotte, “Transformer la mort en thérapie : leçons du régime canadien « d’aide médicale à mourir” dans Emanuel Hirsch &amp; Laurent Frémont,</a:t>
            </a:r>
            <a:r>
              <a:rPr lang="fr-FR" sz="2200" dirty="0">
                <a:highlight>
                  <a:srgbClr val="F9F9F8"/>
                </a:highlight>
                <a:latin typeface="Arial" panose="020B0604020202020204" pitchFamily="34" charset="0"/>
                <a:cs typeface="Arial" panose="020B0604020202020204" pitchFamily="34" charset="0"/>
              </a:rPr>
              <a:t> </a:t>
            </a:r>
            <a:r>
              <a:rPr lang="fr-FR" sz="2200" dirty="0" err="1">
                <a:highlight>
                  <a:srgbClr val="F9F9F8"/>
                </a:highlight>
                <a:latin typeface="Arial" panose="020B0604020202020204" pitchFamily="34" charset="0"/>
                <a:cs typeface="Arial" panose="020B0604020202020204" pitchFamily="34" charset="0"/>
              </a:rPr>
              <a:t>red</a:t>
            </a:r>
            <a:r>
              <a:rPr lang="fr-FR" sz="2200" dirty="0" err="1">
                <a:latin typeface="Arial" panose="020B0604020202020204" pitchFamily="34" charset="0"/>
                <a:cs typeface="Arial" panose="020B0604020202020204" pitchFamily="34" charset="0"/>
              </a:rPr>
              <a:t>s</a:t>
            </a:r>
            <a:r>
              <a:rPr lang="fr-FR" sz="2200" dirty="0">
                <a:latin typeface="Arial" panose="020B0604020202020204" pitchFamily="34" charset="0"/>
                <a:cs typeface="Arial" panose="020B0604020202020204" pitchFamily="34" charset="0"/>
              </a:rPr>
              <a:t>., </a:t>
            </a:r>
            <a:r>
              <a:rPr lang="fr-FR" sz="2200" i="1" dirty="0">
                <a:latin typeface="Arial" panose="020B0604020202020204" pitchFamily="34" charset="0"/>
                <a:cs typeface="Arial" panose="020B0604020202020204" pitchFamily="34" charset="0"/>
              </a:rPr>
              <a:t>Fins de la Vie : Les Devoirs d’une Démocratie </a:t>
            </a:r>
            <a:r>
              <a:rPr lang="fr-FR" sz="2200" dirty="0">
                <a:latin typeface="Arial" panose="020B0604020202020204" pitchFamily="34" charset="0"/>
                <a:cs typeface="Arial" panose="020B0604020202020204" pitchFamily="34" charset="0"/>
              </a:rPr>
              <a:t>(Paris: Les Éditions du Cerf, 2025) 541-554.</a:t>
            </a:r>
            <a:endParaRPr lang="en-CA" sz="2200" dirty="0">
              <a:latin typeface="Arial" panose="020B0604020202020204" pitchFamily="34" charset="0"/>
              <a:cs typeface="Arial" panose="020B0604020202020204" pitchFamily="34" charset="0"/>
            </a:endParaRPr>
          </a:p>
          <a:p>
            <a:pPr lvl="0">
              <a:lnSpc>
                <a:spcPct val="90000"/>
              </a:lnSpc>
            </a:pPr>
            <a:r>
              <a:rPr lang="fr-FR" sz="2200" dirty="0">
                <a:latin typeface="Arial" panose="020B0604020202020204" pitchFamily="34" charset="0"/>
                <a:cs typeface="Arial" panose="020B0604020202020204" pitchFamily="34" charset="0"/>
              </a:rPr>
              <a:t>Trudo Lemmens &amp; Pier-Luc Turcotte, “L’aide médicale à mourir au Canada et le rôle des tribunaux” dans Emanuel Hirsch &amp; Laurent Frémont, </a:t>
            </a:r>
            <a:r>
              <a:rPr lang="fr-FR" sz="2200" dirty="0" err="1">
                <a:latin typeface="Arial" panose="020B0604020202020204" pitchFamily="34" charset="0"/>
                <a:cs typeface="Arial" panose="020B0604020202020204" pitchFamily="34" charset="0"/>
              </a:rPr>
              <a:t>red</a:t>
            </a:r>
            <a:r>
              <a:rPr lang="fr-FR" sz="2200" dirty="0">
                <a:latin typeface="Arial" panose="020B0604020202020204" pitchFamily="34" charset="0"/>
                <a:cs typeface="Arial" panose="020B0604020202020204" pitchFamily="34" charset="0"/>
              </a:rPr>
              <a:t>., </a:t>
            </a:r>
            <a:r>
              <a:rPr lang="fr-FR" sz="2200" i="1" dirty="0">
                <a:latin typeface="Arial" panose="020B0604020202020204" pitchFamily="34" charset="0"/>
                <a:cs typeface="Arial" panose="020B0604020202020204" pitchFamily="34" charset="0"/>
              </a:rPr>
              <a:t>Fins de la Vie : Les Devoirs d’une Démocratie </a:t>
            </a:r>
            <a:r>
              <a:rPr lang="fr-FR" sz="2200" dirty="0">
                <a:latin typeface="Arial" panose="020B0604020202020204" pitchFamily="34" charset="0"/>
                <a:cs typeface="Arial" panose="020B0604020202020204" pitchFamily="34" charset="0"/>
              </a:rPr>
              <a:t>(Paris: Les Éditions du Cerf, 2025) 525-534</a:t>
            </a:r>
          </a:p>
          <a:p>
            <a:pPr lvl="0">
              <a:lnSpc>
                <a:spcPct val="90000"/>
              </a:lnSpc>
            </a:pPr>
            <a:endParaRPr lang="en-CA" sz="2300" dirty="0"/>
          </a:p>
        </p:txBody>
      </p:sp>
      <p:pic>
        <p:nvPicPr>
          <p:cNvPr id="6" name="Picture 5">
            <a:extLst>
              <a:ext uri="{FF2B5EF4-FFF2-40B4-BE49-F238E27FC236}">
                <a16:creationId xmlns:a16="http://schemas.microsoft.com/office/drawing/2014/main" id="{32DE2608-0E58-1A8C-4D72-160119C5D1F3}"/>
              </a:ext>
            </a:extLst>
          </p:cNvPr>
          <p:cNvPicPr>
            <a:picLocks noChangeAspect="1"/>
          </p:cNvPicPr>
          <p:nvPr/>
        </p:nvPicPr>
        <p:blipFill>
          <a:blip r:embed="rId3">
            <a:extLst>
              <a:ext uri="{28A0092B-C50C-407E-A947-70E740481C1C}">
                <a14:useLocalDpi xmlns:a14="http://schemas.microsoft.com/office/drawing/2010/main" val="0"/>
              </a:ext>
            </a:extLst>
          </a:blip>
          <a:srcRect r="1" b="8574"/>
          <a:stretch>
            <a:fillRect/>
          </a:stretch>
        </p:blipFill>
        <p:spPr>
          <a:xfrm>
            <a:off x="10286695" y="-16329"/>
            <a:ext cx="8001306" cy="10303329"/>
          </a:xfrm>
          <a:prstGeom prst="rect">
            <a:avLst/>
          </a:prstGeom>
          <a:effectLst>
            <a:outerShdw blurRad="127000" dist="50800" dir="10800000" sx="99000" sy="99000" algn="r" rotWithShape="0">
              <a:prstClr val="black">
                <a:alpha val="40000"/>
              </a:prstClr>
            </a:outerShdw>
          </a:effectLst>
        </p:spPr>
      </p:pic>
      <p:sp>
        <p:nvSpPr>
          <p:cNvPr id="4" name="Slide Number Placeholder 10">
            <a:extLst>
              <a:ext uri="{FF2B5EF4-FFF2-40B4-BE49-F238E27FC236}">
                <a16:creationId xmlns:a16="http://schemas.microsoft.com/office/drawing/2014/main" id="{62FAC86B-5336-EF65-D727-05B59ABFA2F0}"/>
              </a:ext>
            </a:extLst>
          </p:cNvPr>
          <p:cNvSpPr>
            <a:spLocks noGrp="1"/>
          </p:cNvSpPr>
          <p:nvPr>
            <p:ph type="sldNum" sz="quarter" idx="12"/>
          </p:nvPr>
        </p:nvSpPr>
        <p:spPr>
          <a:xfrm>
            <a:off x="15251803" y="9534525"/>
            <a:ext cx="2652638" cy="547687"/>
          </a:xfrm>
        </p:spPr>
        <p:txBody>
          <a:bodyPr>
            <a:normAutofit/>
          </a:bodyPr>
          <a:lstStyle/>
          <a:p>
            <a:pPr rtl="0">
              <a:spcAft>
                <a:spcPts val="600"/>
              </a:spcAft>
            </a:pPr>
            <a:fld id="{B6F15528-21DE-4FAA-801E-634DDDAF4B2B}" type="slidenum">
              <a:rPr lang="en-CA">
                <a:solidFill>
                  <a:srgbClr val="FFFFFF"/>
                </a:solidFill>
              </a:rPr>
              <a:pPr rtl="0">
                <a:spcAft>
                  <a:spcPts val="600"/>
                </a:spcAft>
              </a:pPr>
              <a:t>23</a:t>
            </a:fld>
            <a:endParaRPr lang="en-CA">
              <a:solidFill>
                <a:srgbClr val="FFFFFF"/>
              </a:solidFill>
            </a:endParaRPr>
          </a:p>
        </p:txBody>
      </p:sp>
    </p:spTree>
    <p:extLst>
      <p:ext uri="{BB962C8B-B14F-4D97-AF65-F5344CB8AC3E}">
        <p14:creationId xmlns:p14="http://schemas.microsoft.com/office/powerpoint/2010/main" val="371603458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up of a paper&#10;&#10;AI-generated content may be incorrect.">
            <a:extLst>
              <a:ext uri="{FF2B5EF4-FFF2-40B4-BE49-F238E27FC236}">
                <a16:creationId xmlns:a16="http://schemas.microsoft.com/office/drawing/2014/main" id="{BB786B5F-847F-DD5E-8F2B-4CEDA97D901C}"/>
              </a:ext>
            </a:extLst>
          </p:cNvPr>
          <p:cNvPicPr>
            <a:picLocks noGrp="1" noChangeAspect="1"/>
          </p:cNvPicPr>
          <p:nvPr>
            <p:ph idx="1"/>
          </p:nvPr>
        </p:nvPicPr>
        <p:blipFill>
          <a:blip r:embed="rId2"/>
          <a:srcRect b="21173"/>
          <a:stretch>
            <a:fillRect/>
          </a:stretch>
        </p:blipFill>
        <p:spPr>
          <a:xfrm>
            <a:off x="2" y="15"/>
            <a:ext cx="17342418" cy="10286985"/>
          </a:xfrm>
          <a:prstGeom prst="rect">
            <a:avLst/>
          </a:prstGeom>
          <a:ln w="12700">
            <a:noFill/>
          </a:ln>
        </p:spPr>
      </p:pic>
    </p:spTree>
    <p:extLst>
      <p:ext uri="{BB962C8B-B14F-4D97-AF65-F5344CB8AC3E}">
        <p14:creationId xmlns:p14="http://schemas.microsoft.com/office/powerpoint/2010/main" val="243445009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p>
        </p:txBody>
      </p:sp>
      <p:sp>
        <p:nvSpPr>
          <p:cNvPr id="27" name="Rectangle 26">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957773" y="958920"/>
            <a:ext cx="10287000" cy="836916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p>
        </p:txBody>
      </p:sp>
      <p:sp>
        <p:nvSpPr>
          <p:cNvPr id="29" name="Rectangle 28">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89809" y="592809"/>
            <a:ext cx="9519314" cy="836412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p>
        </p:txBody>
      </p:sp>
      <p:sp>
        <p:nvSpPr>
          <p:cNvPr id="31" name="Rectangle 30">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293361" y="4228451"/>
            <a:ext cx="3752969" cy="836412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33" name="Rectangle 32">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7503" y="1279190"/>
            <a:ext cx="10287002" cy="7728618"/>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p>
        </p:txBody>
      </p:sp>
      <p:sp>
        <p:nvSpPr>
          <p:cNvPr id="35" name="Oval 34">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228130" y="1692746"/>
            <a:ext cx="6477455" cy="6477455"/>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2" name="Title 1">
            <a:extLst>
              <a:ext uri="{FF2B5EF4-FFF2-40B4-BE49-F238E27FC236}">
                <a16:creationId xmlns:a16="http://schemas.microsoft.com/office/drawing/2014/main" id="{9B564106-E5DD-63E7-4050-F6D9FDE2BB6F}"/>
              </a:ext>
            </a:extLst>
          </p:cNvPr>
          <p:cNvSpPr>
            <a:spLocks noGrp="1"/>
          </p:cNvSpPr>
          <p:nvPr>
            <p:ph type="title"/>
          </p:nvPr>
        </p:nvSpPr>
        <p:spPr>
          <a:xfrm>
            <a:off x="1020727" y="1912658"/>
            <a:ext cx="6452736" cy="5033265"/>
          </a:xfrm>
        </p:spPr>
        <p:txBody>
          <a:bodyPr anchor="b">
            <a:normAutofit fontScale="90000"/>
          </a:bodyPr>
          <a:lstStyle/>
          <a:p>
            <a:pPr algn="r"/>
            <a:r>
              <a:rPr lang="fr-CA" sz="6000" b="1" dirty="0">
                <a:solidFill>
                  <a:schemeClr val="bg1"/>
                </a:solidFill>
              </a:rPr>
              <a:t>L’évaluation par le Bureau du coroner en chef de l’Ontario et le rôle du </a:t>
            </a:r>
            <a:r>
              <a:rPr lang="fr-ca" sz="6000" b="1" dirty="0">
                <a:solidFill>
                  <a:schemeClr val="bg1"/>
                </a:solidFill>
              </a:rPr>
              <a:t>Comité d’examen des décès par l’AMM </a:t>
            </a:r>
            <a:r>
              <a:rPr lang="fr-CA" sz="6000" b="1" dirty="0">
                <a:solidFill>
                  <a:schemeClr val="bg1"/>
                </a:solidFill>
              </a:rPr>
              <a:t>(CEDA)</a:t>
            </a:r>
            <a:endParaRPr lang="fr-ca" sz="6000" dirty="0">
              <a:solidFill>
                <a:schemeClr val="bg1"/>
              </a:solidFill>
            </a:endParaRPr>
          </a:p>
        </p:txBody>
      </p:sp>
      <p:sp>
        <p:nvSpPr>
          <p:cNvPr id="3" name="Content Placeholder 2">
            <a:extLst>
              <a:ext uri="{FF2B5EF4-FFF2-40B4-BE49-F238E27FC236}">
                <a16:creationId xmlns:a16="http://schemas.microsoft.com/office/drawing/2014/main" id="{53CE0EC7-63E6-40CF-4DF4-13982802903C}"/>
              </a:ext>
            </a:extLst>
          </p:cNvPr>
          <p:cNvSpPr>
            <a:spLocks noGrp="1"/>
          </p:cNvSpPr>
          <p:nvPr>
            <p:ph idx="1"/>
          </p:nvPr>
        </p:nvSpPr>
        <p:spPr>
          <a:xfrm>
            <a:off x="9764950" y="502183"/>
            <a:ext cx="7728619" cy="4429290"/>
          </a:xfrm>
        </p:spPr>
        <p:txBody>
          <a:bodyPr anchor="ctr">
            <a:normAutofit fontScale="92500"/>
          </a:bodyPr>
          <a:lstStyle/>
          <a:p>
            <a:pPr>
              <a:lnSpc>
                <a:spcPct val="90000"/>
              </a:lnSpc>
            </a:pPr>
            <a:r>
              <a:rPr lang="fr-CA" dirty="0"/>
              <a:t>Un </a:t>
            </a:r>
            <a:r>
              <a:rPr lang="fr-ca" dirty="0"/>
              <a:t>Comité </a:t>
            </a:r>
            <a:r>
              <a:rPr lang="fr-CA" dirty="0"/>
              <a:t>du Bureau du Coroner examine toutes les déclarations d’AMM en Ontario</a:t>
            </a:r>
          </a:p>
          <a:p>
            <a:pPr>
              <a:lnSpc>
                <a:spcPct val="90000"/>
              </a:lnSpc>
            </a:pPr>
            <a:r>
              <a:rPr lang="fr-CA" dirty="0"/>
              <a:t>Certains dossiers présentant des enjeux juridiques, cliniques ou systémiques communs sont évalués par </a:t>
            </a:r>
            <a:r>
              <a:rPr lang="fr-CA" b="1" dirty="0"/>
              <a:t>le Comité interdisciplinaire </a:t>
            </a:r>
            <a:r>
              <a:rPr lang="fr-ca" b="1" dirty="0"/>
              <a:t>d’examen des décès par l’AMM</a:t>
            </a:r>
            <a:r>
              <a:rPr lang="fr-CA" b="1" dirty="0"/>
              <a:t> (CEDA)</a:t>
            </a:r>
          </a:p>
          <a:p>
            <a:pPr>
              <a:lnSpc>
                <a:spcPct val="90000"/>
              </a:lnSpc>
            </a:pPr>
            <a:r>
              <a:rPr lang="fr-CA" dirty="0"/>
              <a:t>Des résumés de ces dossiers + les discussions + les recommandations du coroner pour les parties prenantes pertinentes publiés dans des rapports</a:t>
            </a:r>
          </a:p>
          <a:p>
            <a:pPr marL="0" indent="0" algn="l" rtl="0">
              <a:lnSpc>
                <a:spcPct val="90000"/>
              </a:lnSpc>
              <a:buNone/>
            </a:pPr>
            <a:endParaRPr lang="fr-ca" sz="2600" dirty="0"/>
          </a:p>
        </p:txBody>
      </p:sp>
      <p:sp>
        <p:nvSpPr>
          <p:cNvPr id="4" name="Slide Number Placeholder 10">
            <a:extLst>
              <a:ext uri="{FF2B5EF4-FFF2-40B4-BE49-F238E27FC236}">
                <a16:creationId xmlns:a16="http://schemas.microsoft.com/office/drawing/2014/main" id="{DBB5CE62-9A84-DA26-49C9-C3FF585BB376}"/>
              </a:ext>
            </a:extLst>
          </p:cNvPr>
          <p:cNvSpPr>
            <a:spLocks noGrp="1"/>
          </p:cNvSpPr>
          <p:nvPr>
            <p:ph type="sldNum" sz="quarter" idx="12"/>
          </p:nvPr>
        </p:nvSpPr>
        <p:spPr>
          <a:xfrm>
            <a:off x="15697200" y="9563100"/>
            <a:ext cx="2133600" cy="365125"/>
          </a:xfrm>
        </p:spPr>
        <p:txBody>
          <a:bodyPr/>
          <a:lstStyle/>
          <a:p>
            <a:pPr algn="r" rtl="0"/>
            <a:fld id="{B6F15528-21DE-4FAA-801E-634DDDAF4B2B}" type="slidenum">
              <a:rPr/>
              <a:pPr algn="r" rtl="0"/>
              <a:t>3</a:t>
            </a:fld>
            <a:endParaRPr lang="fr-ca"/>
          </a:p>
        </p:txBody>
      </p:sp>
      <p:sp>
        <p:nvSpPr>
          <p:cNvPr id="6" name="TextBox 5">
            <a:extLst>
              <a:ext uri="{FF2B5EF4-FFF2-40B4-BE49-F238E27FC236}">
                <a16:creationId xmlns:a16="http://schemas.microsoft.com/office/drawing/2014/main" id="{9E494625-9286-ED36-4DEC-8D89B8207E8F}"/>
              </a:ext>
            </a:extLst>
          </p:cNvPr>
          <p:cNvSpPr txBox="1"/>
          <p:nvPr/>
        </p:nvSpPr>
        <p:spPr>
          <a:xfrm>
            <a:off x="9917694" y="5139613"/>
            <a:ext cx="7913106" cy="4985980"/>
          </a:xfrm>
          <a:prstGeom prst="rect">
            <a:avLst/>
          </a:prstGeom>
          <a:noFill/>
        </p:spPr>
        <p:txBody>
          <a:bodyPr wrap="square" rtlCol="0">
            <a:spAutoFit/>
          </a:bodyPr>
          <a:lstStyle/>
          <a:p>
            <a:r>
              <a:rPr lang="fr-ca" sz="3000" b="1" dirty="0"/>
              <a:t>Exemples de rapports thématiques</a:t>
            </a:r>
            <a:r>
              <a:rPr lang="fr-CA" sz="3000" b="1" dirty="0"/>
              <a:t>, avec récits de cas</a:t>
            </a:r>
            <a:r>
              <a:rPr lang="fr-ca" sz="3000" b="1" dirty="0"/>
              <a:t>: </a:t>
            </a:r>
          </a:p>
          <a:p>
            <a:pPr marL="285750" indent="-285750">
              <a:buFontTx/>
              <a:buChar char="-"/>
            </a:pPr>
            <a:r>
              <a:rPr lang="fr-CA" sz="3000" dirty="0"/>
              <a:t>2024-1: Renonciations au consentement final</a:t>
            </a:r>
          </a:p>
          <a:p>
            <a:pPr marL="285750" indent="-285750">
              <a:buFontTx/>
              <a:buChar char="-"/>
            </a:pPr>
            <a:r>
              <a:rPr lang="fr-ca" sz="3000" dirty="0"/>
              <a:t>2024-3 : Vulnérabilité en contexte de mort naturelle non raisonnablement prévisible</a:t>
            </a:r>
          </a:p>
          <a:p>
            <a:pPr marL="285750" indent="-285750">
              <a:buFontTx/>
              <a:buChar char="-"/>
            </a:pPr>
            <a:r>
              <a:rPr lang="fr-ca" sz="3000" dirty="0"/>
              <a:t>2024-4 : Administration complexe de l’AMM le jour même ou le lendemain</a:t>
            </a:r>
            <a:endParaRPr lang="fr-CA" sz="3000" dirty="0"/>
          </a:p>
          <a:p>
            <a:pPr marL="285750" indent="-285750">
              <a:buFontTx/>
              <a:buChar char="-"/>
            </a:pPr>
            <a:r>
              <a:rPr lang="fr-ca" sz="3000" dirty="0"/>
              <a:t>2025-</a:t>
            </a:r>
            <a:r>
              <a:rPr lang="fr-CA" sz="3000" dirty="0"/>
              <a:t>1</a:t>
            </a:r>
            <a:r>
              <a:rPr lang="fr-ca" sz="3000" dirty="0"/>
              <a:t> : </a:t>
            </a:r>
            <a:r>
              <a:rPr lang="fr-CA" sz="3000" dirty="0"/>
              <a:t>Examiner l’incurabilité, l’état avancé de déclin irréversible des capacités et la mort naturelle raisonnablement prévisible</a:t>
            </a:r>
            <a:endParaRPr lang="fr-ca" sz="3000" dirty="0"/>
          </a:p>
          <a:p>
            <a:endParaRPr lang="en-US" dirty="0"/>
          </a:p>
        </p:txBody>
      </p:sp>
    </p:spTree>
    <p:extLst>
      <p:ext uri="{BB962C8B-B14F-4D97-AF65-F5344CB8AC3E}">
        <p14:creationId xmlns:p14="http://schemas.microsoft.com/office/powerpoint/2010/main" val="292653691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5ED854-2AD0-5628-4E30-DB644DD2A970}"/>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9B59383-0DC2-D917-280F-CC5F152D1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p>
        </p:txBody>
      </p:sp>
      <p:sp>
        <p:nvSpPr>
          <p:cNvPr id="27" name="Rectangle 26">
            <a:extLst>
              <a:ext uri="{FF2B5EF4-FFF2-40B4-BE49-F238E27FC236}">
                <a16:creationId xmlns:a16="http://schemas.microsoft.com/office/drawing/2014/main" id="{09A48813-6A1B-A4AD-DADC-D8179AC39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957773" y="958920"/>
            <a:ext cx="10287000" cy="836916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p>
        </p:txBody>
      </p:sp>
      <p:sp>
        <p:nvSpPr>
          <p:cNvPr id="29" name="Rectangle 28">
            <a:extLst>
              <a:ext uri="{FF2B5EF4-FFF2-40B4-BE49-F238E27FC236}">
                <a16:creationId xmlns:a16="http://schemas.microsoft.com/office/drawing/2014/main" id="{D366AB49-8F9F-B676-0A36-D04661FF2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89809" y="592809"/>
            <a:ext cx="9519314" cy="836412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p>
        </p:txBody>
      </p:sp>
      <p:sp>
        <p:nvSpPr>
          <p:cNvPr id="31" name="Rectangle 30">
            <a:extLst>
              <a:ext uri="{FF2B5EF4-FFF2-40B4-BE49-F238E27FC236}">
                <a16:creationId xmlns:a16="http://schemas.microsoft.com/office/drawing/2014/main" id="{0D8550B0-B841-BDF5-9AEE-BB76E7D3C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293361" y="4228451"/>
            <a:ext cx="3752969" cy="836412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33" name="Rectangle 32">
            <a:extLst>
              <a:ext uri="{FF2B5EF4-FFF2-40B4-BE49-F238E27FC236}">
                <a16:creationId xmlns:a16="http://schemas.microsoft.com/office/drawing/2014/main" id="{3BBD0159-7F8A-D989-BCF6-AE323D5FE4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7503" y="1279190"/>
            <a:ext cx="10287002" cy="7728618"/>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p>
        </p:txBody>
      </p:sp>
      <p:sp>
        <p:nvSpPr>
          <p:cNvPr id="35" name="Oval 34">
            <a:extLst>
              <a:ext uri="{FF2B5EF4-FFF2-40B4-BE49-F238E27FC236}">
                <a16:creationId xmlns:a16="http://schemas.microsoft.com/office/drawing/2014/main" id="{FB7D6629-65FB-F040-111E-17A8872AD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228130" y="1692746"/>
            <a:ext cx="6477455" cy="6477455"/>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2" name="Title 1">
            <a:extLst>
              <a:ext uri="{FF2B5EF4-FFF2-40B4-BE49-F238E27FC236}">
                <a16:creationId xmlns:a16="http://schemas.microsoft.com/office/drawing/2014/main" id="{81476DAA-0D9E-DF09-353E-78B41FDE0279}"/>
              </a:ext>
            </a:extLst>
          </p:cNvPr>
          <p:cNvSpPr>
            <a:spLocks noGrp="1"/>
          </p:cNvSpPr>
          <p:nvPr>
            <p:ph type="title"/>
          </p:nvPr>
        </p:nvSpPr>
        <p:spPr>
          <a:xfrm>
            <a:off x="1239593" y="2234245"/>
            <a:ext cx="6345150" cy="5081246"/>
          </a:xfrm>
        </p:spPr>
        <p:txBody>
          <a:bodyPr anchor="b">
            <a:normAutofit/>
          </a:bodyPr>
          <a:lstStyle/>
          <a:p>
            <a:pPr algn="r" rtl="0"/>
            <a:r>
              <a:rPr lang="fr-ca" sz="6000" b="0" i="0" u="none" baseline="0" dirty="0">
                <a:solidFill>
                  <a:srgbClr val="FFFFFF"/>
                </a:solidFill>
              </a:rPr>
              <a:t>Rapport du CEDA de l’Ontario 2024-</a:t>
            </a:r>
            <a:r>
              <a:rPr lang="fr-CA" sz="6000" b="0" i="0" u="none" baseline="0" dirty="0">
                <a:solidFill>
                  <a:srgbClr val="FFFFFF"/>
                </a:solidFill>
              </a:rPr>
              <a:t>2</a:t>
            </a:r>
            <a:r>
              <a:rPr lang="fr-ca" sz="6000" b="0" i="0" u="none" baseline="0" dirty="0">
                <a:solidFill>
                  <a:srgbClr val="FFFFFF"/>
                </a:solidFill>
              </a:rPr>
              <a:t> </a:t>
            </a:r>
            <a:r>
              <a:rPr lang="fr-ca" sz="6000" dirty="0">
                <a:solidFill>
                  <a:srgbClr val="FFFFFF"/>
                </a:solidFill>
              </a:rPr>
              <a:t>‘</a:t>
            </a:r>
            <a:r>
              <a:rPr lang="fr-CA" sz="6000" dirty="0" err="1">
                <a:solidFill>
                  <a:srgbClr val="FFFFFF"/>
                </a:solidFill>
              </a:rPr>
              <a:t>Complex</a:t>
            </a:r>
            <a:r>
              <a:rPr lang="fr-CA" sz="6000" dirty="0">
                <a:solidFill>
                  <a:srgbClr val="FFFFFF"/>
                </a:solidFill>
              </a:rPr>
              <a:t> </a:t>
            </a:r>
            <a:r>
              <a:rPr lang="fr-CA" sz="6000" dirty="0" err="1">
                <a:solidFill>
                  <a:srgbClr val="FFFFFF"/>
                </a:solidFill>
              </a:rPr>
              <a:t>Medical</a:t>
            </a:r>
            <a:r>
              <a:rPr lang="fr-CA" sz="6000" dirty="0">
                <a:solidFill>
                  <a:srgbClr val="FFFFFF"/>
                </a:solidFill>
              </a:rPr>
              <a:t>  Conditions’  (MNRP- voie 2)</a:t>
            </a:r>
            <a:endParaRPr lang="fr-ca" sz="6000" dirty="0">
              <a:solidFill>
                <a:srgbClr val="FFFFFF"/>
              </a:solidFill>
            </a:endParaRPr>
          </a:p>
        </p:txBody>
      </p:sp>
      <p:sp>
        <p:nvSpPr>
          <p:cNvPr id="3" name="Content Placeholder 2">
            <a:extLst>
              <a:ext uri="{FF2B5EF4-FFF2-40B4-BE49-F238E27FC236}">
                <a16:creationId xmlns:a16="http://schemas.microsoft.com/office/drawing/2014/main" id="{477AEB2A-926A-25EF-D473-ECAFD75B8403}"/>
              </a:ext>
            </a:extLst>
          </p:cNvPr>
          <p:cNvSpPr>
            <a:spLocks noGrp="1"/>
          </p:cNvSpPr>
          <p:nvPr>
            <p:ph idx="1"/>
          </p:nvPr>
        </p:nvSpPr>
        <p:spPr>
          <a:xfrm>
            <a:off x="9754737" y="974220"/>
            <a:ext cx="7293670" cy="8319070"/>
          </a:xfrm>
        </p:spPr>
        <p:txBody>
          <a:bodyPr anchor="ctr">
            <a:normAutofit fontScale="92500" lnSpcReduction="10000"/>
          </a:bodyPr>
          <a:lstStyle/>
          <a:p>
            <a:pPr marL="0" indent="0">
              <a:buNone/>
            </a:pPr>
            <a:endParaRPr lang="fr-ca" sz="2600" b="1" dirty="0"/>
          </a:p>
          <a:p>
            <a:pPr marL="0" indent="0">
              <a:buNone/>
            </a:pPr>
            <a:r>
              <a:rPr lang="fr-ca" sz="2600" b="1" dirty="0"/>
              <a:t>Cas </a:t>
            </a:r>
            <a:r>
              <a:rPr lang="fr-CA" sz="2600" b="1" dirty="0"/>
              <a:t>3A</a:t>
            </a:r>
            <a:r>
              <a:rPr lang="fr-ca" sz="2600" b="1" dirty="0"/>
              <a:t>: </a:t>
            </a:r>
            <a:r>
              <a:rPr lang="fr-CA" sz="2600" b="1" dirty="0"/>
              <a:t>Homme (50 ans) atteint d’une maladie inflammatoire de l’intestin</a:t>
            </a:r>
          </a:p>
          <a:p>
            <a:pPr marL="0" indent="0">
              <a:buNone/>
            </a:pPr>
            <a:endParaRPr lang="fr-ca" sz="2600" b="1" dirty="0"/>
          </a:p>
          <a:p>
            <a:r>
              <a:rPr lang="fr-CA" sz="2600" dirty="0"/>
              <a:t>Difficultés dans ses relations personnelles; dépendant de sa famille pour le soutien </a:t>
            </a:r>
          </a:p>
          <a:p>
            <a:r>
              <a:rPr lang="fr-CA" sz="2600" dirty="0"/>
              <a:t>Antécédents de maladie mentale; épisodes antérieurs de </a:t>
            </a:r>
            <a:r>
              <a:rPr lang="fr-ca" sz="2600" dirty="0"/>
              <a:t> </a:t>
            </a:r>
            <a:r>
              <a:rPr lang="fr-CA" sz="2600" dirty="0"/>
              <a:t>suicidalité, ainsi que d’usage problématique d’alcool et d’opioïdes …</a:t>
            </a:r>
          </a:p>
          <a:p>
            <a:r>
              <a:rPr lang="fr-CA" sz="2600" dirty="0"/>
              <a:t>A reçu de l’information sur l’AMM lors d’une consultation psychiatrique</a:t>
            </a:r>
          </a:p>
          <a:p>
            <a:r>
              <a:rPr lang="fr-CA" sz="2600" dirty="0"/>
              <a:t>« Bien que M. A ait été considéré comme ayant conservé sa capacité décisionnelle, sa consommation de substances n’a pas été explorée dans les évaluations d’AMM, et aucun traitement pour des abus de substances ne lui a été proposé »</a:t>
            </a:r>
          </a:p>
          <a:p>
            <a:r>
              <a:rPr lang="fr-CA" sz="2600" dirty="0"/>
              <a:t>Famille a exprimé ‘des inquiétudes’ au sujet de la demande d’AMM</a:t>
            </a:r>
          </a:p>
          <a:p>
            <a:pPr marL="0" indent="0">
              <a:buNone/>
            </a:pPr>
            <a:endParaRPr lang="fr-CA" sz="2600" dirty="0"/>
          </a:p>
          <a:p>
            <a:pPr marL="0" indent="0">
              <a:buNone/>
            </a:pPr>
            <a:r>
              <a:rPr lang="fr-CA" sz="2600" dirty="0"/>
              <a:t>« Le prestataire d’AMM a personnellement transporté M. A dans son véhicule vers un lieu externe pour l’administration de l’AMM. »</a:t>
            </a:r>
            <a:endParaRPr lang="fr-ca" sz="2600" dirty="0"/>
          </a:p>
          <a:p>
            <a:pPr algn="l" rtl="0">
              <a:lnSpc>
                <a:spcPct val="90000"/>
              </a:lnSpc>
            </a:pPr>
            <a:endParaRPr lang="fr-ca" sz="2600" dirty="0"/>
          </a:p>
        </p:txBody>
      </p:sp>
      <p:sp>
        <p:nvSpPr>
          <p:cNvPr id="4" name="Slide Number Placeholder 10">
            <a:extLst>
              <a:ext uri="{FF2B5EF4-FFF2-40B4-BE49-F238E27FC236}">
                <a16:creationId xmlns:a16="http://schemas.microsoft.com/office/drawing/2014/main" id="{0C7F29FC-E534-AFCF-535D-C2F096257246}"/>
              </a:ext>
            </a:extLst>
          </p:cNvPr>
          <p:cNvSpPr>
            <a:spLocks noGrp="1"/>
          </p:cNvSpPr>
          <p:nvPr>
            <p:ph type="sldNum" sz="quarter" idx="12"/>
          </p:nvPr>
        </p:nvSpPr>
        <p:spPr>
          <a:xfrm>
            <a:off x="15697200" y="9563100"/>
            <a:ext cx="2133600" cy="365125"/>
          </a:xfrm>
        </p:spPr>
        <p:txBody>
          <a:bodyPr/>
          <a:lstStyle/>
          <a:p>
            <a:pPr algn="r" rtl="0"/>
            <a:fld id="{B6F15528-21DE-4FAA-801E-634DDDAF4B2B}" type="slidenum">
              <a:rPr/>
              <a:pPr algn="r" rtl="0"/>
              <a:t>4</a:t>
            </a:fld>
            <a:endParaRPr lang="fr-ca"/>
          </a:p>
        </p:txBody>
      </p:sp>
    </p:spTree>
    <p:extLst>
      <p:ext uri="{BB962C8B-B14F-4D97-AF65-F5344CB8AC3E}">
        <p14:creationId xmlns:p14="http://schemas.microsoft.com/office/powerpoint/2010/main" val="212596530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3D372F9-3DC5-028C-3188-E71D2054B747}"/>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B74DFE1-4F32-80F0-7C04-B62C2AF200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p>
        </p:txBody>
      </p:sp>
      <p:sp>
        <p:nvSpPr>
          <p:cNvPr id="27" name="Rectangle 26">
            <a:extLst>
              <a:ext uri="{FF2B5EF4-FFF2-40B4-BE49-F238E27FC236}">
                <a16:creationId xmlns:a16="http://schemas.microsoft.com/office/drawing/2014/main" id="{B48C6344-2200-AC85-1668-B0705BE40E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957773" y="958920"/>
            <a:ext cx="10287000" cy="836916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p>
        </p:txBody>
      </p:sp>
      <p:sp>
        <p:nvSpPr>
          <p:cNvPr id="29" name="Rectangle 28">
            <a:extLst>
              <a:ext uri="{FF2B5EF4-FFF2-40B4-BE49-F238E27FC236}">
                <a16:creationId xmlns:a16="http://schemas.microsoft.com/office/drawing/2014/main" id="{CDC9418B-FB3F-D505-4D90-1F84A3229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89809" y="592809"/>
            <a:ext cx="9519314" cy="836412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p>
        </p:txBody>
      </p:sp>
      <p:sp>
        <p:nvSpPr>
          <p:cNvPr id="31" name="Rectangle 30">
            <a:extLst>
              <a:ext uri="{FF2B5EF4-FFF2-40B4-BE49-F238E27FC236}">
                <a16:creationId xmlns:a16="http://schemas.microsoft.com/office/drawing/2014/main" id="{879A2C2D-BF1B-E715-B752-4B3C283A73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293361" y="4228451"/>
            <a:ext cx="3752969" cy="836412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33" name="Rectangle 32">
            <a:extLst>
              <a:ext uri="{FF2B5EF4-FFF2-40B4-BE49-F238E27FC236}">
                <a16:creationId xmlns:a16="http://schemas.microsoft.com/office/drawing/2014/main" id="{1EC067B9-5D1A-0B5C-CF3F-CAB9D6FF6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7503" y="1279190"/>
            <a:ext cx="10287002" cy="7728618"/>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p>
        </p:txBody>
      </p:sp>
      <p:sp>
        <p:nvSpPr>
          <p:cNvPr id="35" name="Oval 34">
            <a:extLst>
              <a:ext uri="{FF2B5EF4-FFF2-40B4-BE49-F238E27FC236}">
                <a16:creationId xmlns:a16="http://schemas.microsoft.com/office/drawing/2014/main" id="{485999E4-D8B0-C692-3D4C-F224158FCB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228130" y="1692746"/>
            <a:ext cx="6477455" cy="6477455"/>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2" name="Title 1">
            <a:extLst>
              <a:ext uri="{FF2B5EF4-FFF2-40B4-BE49-F238E27FC236}">
                <a16:creationId xmlns:a16="http://schemas.microsoft.com/office/drawing/2014/main" id="{347FA4A5-1CC6-BFDE-19CC-4B3CF2A09247}"/>
              </a:ext>
            </a:extLst>
          </p:cNvPr>
          <p:cNvSpPr>
            <a:spLocks noGrp="1"/>
          </p:cNvSpPr>
          <p:nvPr>
            <p:ph type="title"/>
          </p:nvPr>
        </p:nvSpPr>
        <p:spPr>
          <a:xfrm>
            <a:off x="1239593" y="2234245"/>
            <a:ext cx="6345150" cy="5081246"/>
          </a:xfrm>
        </p:spPr>
        <p:txBody>
          <a:bodyPr anchor="b">
            <a:normAutofit/>
          </a:bodyPr>
          <a:lstStyle/>
          <a:p>
            <a:pPr algn="r" rtl="0"/>
            <a:r>
              <a:rPr lang="fr-ca" sz="6000" b="0" i="0" u="none" baseline="0" dirty="0">
                <a:solidFill>
                  <a:srgbClr val="FFFFFF"/>
                </a:solidFill>
              </a:rPr>
              <a:t>Rapport du CEDA de l’Ontario 2024-</a:t>
            </a:r>
            <a:r>
              <a:rPr lang="fr-CA" sz="6000" b="0" i="0" u="none" baseline="0" dirty="0">
                <a:solidFill>
                  <a:srgbClr val="FFFFFF"/>
                </a:solidFill>
              </a:rPr>
              <a:t>2</a:t>
            </a:r>
            <a:r>
              <a:rPr lang="fr-ca" sz="6000" b="0" i="0" u="none" baseline="0" dirty="0">
                <a:solidFill>
                  <a:srgbClr val="FFFFFF"/>
                </a:solidFill>
              </a:rPr>
              <a:t> </a:t>
            </a:r>
            <a:r>
              <a:rPr lang="fr-ca" sz="6000" dirty="0">
                <a:solidFill>
                  <a:srgbClr val="FFFFFF"/>
                </a:solidFill>
              </a:rPr>
              <a:t>‘</a:t>
            </a:r>
            <a:r>
              <a:rPr lang="fr-CA" sz="6000" dirty="0" err="1">
                <a:solidFill>
                  <a:srgbClr val="FFFFFF"/>
                </a:solidFill>
              </a:rPr>
              <a:t>Complex</a:t>
            </a:r>
            <a:r>
              <a:rPr lang="fr-CA" sz="6000" dirty="0">
                <a:solidFill>
                  <a:srgbClr val="FFFFFF"/>
                </a:solidFill>
              </a:rPr>
              <a:t> </a:t>
            </a:r>
            <a:r>
              <a:rPr lang="fr-CA" sz="6000" dirty="0" err="1">
                <a:solidFill>
                  <a:srgbClr val="FFFFFF"/>
                </a:solidFill>
              </a:rPr>
              <a:t>Medical</a:t>
            </a:r>
            <a:r>
              <a:rPr lang="fr-CA" sz="6000" dirty="0">
                <a:solidFill>
                  <a:srgbClr val="FFFFFF"/>
                </a:solidFill>
              </a:rPr>
              <a:t> Conditions’</a:t>
            </a:r>
            <a:endParaRPr lang="fr-ca" sz="6000" dirty="0">
              <a:solidFill>
                <a:srgbClr val="FFFFFF"/>
              </a:solidFill>
            </a:endParaRPr>
          </a:p>
        </p:txBody>
      </p:sp>
      <p:sp>
        <p:nvSpPr>
          <p:cNvPr id="3" name="Content Placeholder 2">
            <a:extLst>
              <a:ext uri="{FF2B5EF4-FFF2-40B4-BE49-F238E27FC236}">
                <a16:creationId xmlns:a16="http://schemas.microsoft.com/office/drawing/2014/main" id="{EBE096BE-17CF-403A-1C08-0745774F2A9F}"/>
              </a:ext>
            </a:extLst>
          </p:cNvPr>
          <p:cNvSpPr>
            <a:spLocks noGrp="1"/>
          </p:cNvSpPr>
          <p:nvPr>
            <p:ph idx="1"/>
          </p:nvPr>
        </p:nvSpPr>
        <p:spPr>
          <a:xfrm>
            <a:off x="9754737" y="974220"/>
            <a:ext cx="7293670" cy="8319070"/>
          </a:xfrm>
        </p:spPr>
        <p:txBody>
          <a:bodyPr anchor="ctr">
            <a:normAutofit fontScale="70000" lnSpcReduction="20000"/>
          </a:bodyPr>
          <a:lstStyle/>
          <a:p>
            <a:pPr marL="0" indent="0">
              <a:buNone/>
            </a:pPr>
            <a:endParaRPr lang="fr-ca" sz="2600" b="1" dirty="0"/>
          </a:p>
          <a:p>
            <a:r>
              <a:rPr lang="en-CA" b="1" dirty="0"/>
              <a:t>Homme (40) </a:t>
            </a:r>
            <a:r>
              <a:rPr lang="en-CA" dirty="0" err="1"/>
              <a:t>ayant</a:t>
            </a:r>
            <a:r>
              <a:rPr lang="en-CA" b="1" dirty="0"/>
              <a:t> </a:t>
            </a:r>
            <a:r>
              <a:rPr lang="en-CA" dirty="0" err="1"/>
              <a:t>présenté</a:t>
            </a:r>
            <a:r>
              <a:rPr lang="en-CA" dirty="0"/>
              <a:t> un </a:t>
            </a:r>
            <a:r>
              <a:rPr lang="en-CA" dirty="0" err="1"/>
              <a:t>déclin</a:t>
            </a:r>
            <a:r>
              <a:rPr lang="en-CA" dirty="0"/>
              <a:t> </a:t>
            </a:r>
            <a:r>
              <a:rPr lang="en-CA" dirty="0" err="1"/>
              <a:t>fonctionnel</a:t>
            </a:r>
            <a:r>
              <a:rPr lang="en-CA" dirty="0"/>
              <a:t> après </a:t>
            </a:r>
            <a:r>
              <a:rPr lang="en-CA" b="1" dirty="0"/>
              <a:t>trois vaccinations </a:t>
            </a:r>
            <a:r>
              <a:rPr lang="en-CA" b="1" dirty="0" err="1"/>
              <a:t>contre</a:t>
            </a:r>
            <a:r>
              <a:rPr lang="en-CA" b="1" dirty="0"/>
              <a:t> le SRAS‑CoV‑2</a:t>
            </a:r>
            <a:r>
              <a:rPr lang="en-CA" dirty="0"/>
              <a:t>.</a:t>
            </a:r>
            <a:br>
              <a:rPr lang="en-CA" dirty="0"/>
            </a:br>
            <a:r>
              <a:rPr lang="en-CA" dirty="0"/>
              <a:t>De </a:t>
            </a:r>
            <a:r>
              <a:rPr lang="en-CA" b="1" dirty="0"/>
              <a:t>multiples consultations </a:t>
            </a:r>
            <a:r>
              <a:rPr lang="en-CA" b="1" dirty="0" err="1"/>
              <a:t>spécialisées</a:t>
            </a:r>
            <a:r>
              <a:rPr lang="en-CA" dirty="0"/>
              <a:t>… sans </a:t>
            </a:r>
            <a:r>
              <a:rPr lang="en-CA" dirty="0" err="1"/>
              <a:t>résultats</a:t>
            </a:r>
            <a:r>
              <a:rPr lang="en-CA" dirty="0"/>
              <a:t> </a:t>
            </a:r>
            <a:r>
              <a:rPr lang="en-CA" dirty="0" err="1"/>
              <a:t>diagnostiques</a:t>
            </a:r>
            <a:r>
              <a:rPr lang="en-CA" dirty="0"/>
              <a:t> </a:t>
            </a:r>
            <a:r>
              <a:rPr lang="en-CA" dirty="0" err="1"/>
              <a:t>déterminants</a:t>
            </a:r>
            <a:r>
              <a:rPr lang="en-CA" dirty="0"/>
              <a:t>.</a:t>
            </a:r>
          </a:p>
          <a:p>
            <a:r>
              <a:rPr lang="en-CA" b="1" dirty="0" err="1"/>
              <a:t>Antécédents</a:t>
            </a:r>
            <a:r>
              <a:rPr lang="en-CA" b="1" dirty="0"/>
              <a:t> </a:t>
            </a:r>
            <a:r>
              <a:rPr lang="en-CA" b="1" dirty="0" err="1"/>
              <a:t>importants</a:t>
            </a:r>
            <a:r>
              <a:rPr lang="en-CA" b="1" dirty="0"/>
              <a:t> de santé </a:t>
            </a:r>
            <a:r>
              <a:rPr lang="en-CA" b="1" dirty="0" err="1"/>
              <a:t>mentale</a:t>
            </a:r>
            <a:r>
              <a:rPr lang="en-CA" dirty="0"/>
              <a:t> : </a:t>
            </a:r>
            <a:r>
              <a:rPr lang="en-CA" dirty="0" err="1"/>
              <a:t>dépression</a:t>
            </a:r>
            <a:r>
              <a:rPr lang="en-CA" dirty="0"/>
              <a:t> et </a:t>
            </a:r>
            <a:r>
              <a:rPr lang="en-CA" dirty="0" err="1"/>
              <a:t>expériences</a:t>
            </a:r>
            <a:r>
              <a:rPr lang="en-CA" dirty="0"/>
              <a:t> </a:t>
            </a:r>
            <a:r>
              <a:rPr lang="en-CA" dirty="0" err="1"/>
              <a:t>traumatiques</a:t>
            </a:r>
            <a:r>
              <a:rPr lang="en-CA" dirty="0"/>
              <a:t>.</a:t>
            </a:r>
          </a:p>
          <a:p>
            <a:r>
              <a:rPr lang="en-CA" dirty="0"/>
              <a:t>Les </a:t>
            </a:r>
            <a:r>
              <a:rPr lang="en-CA" dirty="0" err="1"/>
              <a:t>psychiatres</a:t>
            </a:r>
            <a:r>
              <a:rPr lang="en-CA" dirty="0"/>
              <a:t> </a:t>
            </a:r>
            <a:r>
              <a:rPr lang="en-CA" dirty="0" err="1"/>
              <a:t>estiment</a:t>
            </a:r>
            <a:r>
              <a:rPr lang="en-CA" dirty="0"/>
              <a:t> </a:t>
            </a:r>
            <a:r>
              <a:rPr lang="en-CA" dirty="0" err="1"/>
              <a:t>qu’il</a:t>
            </a:r>
            <a:r>
              <a:rPr lang="en-CA" dirty="0"/>
              <a:t> </a:t>
            </a:r>
            <a:r>
              <a:rPr lang="en-CA" dirty="0" err="1"/>
              <a:t>présente</a:t>
            </a:r>
            <a:r>
              <a:rPr lang="en-CA" dirty="0"/>
              <a:t> : un </a:t>
            </a:r>
            <a:r>
              <a:rPr lang="en-CA" b="1" dirty="0"/>
              <a:t>trouble de </a:t>
            </a:r>
            <a:r>
              <a:rPr lang="en-CA" b="1" dirty="0" err="1"/>
              <a:t>l’adaptation</a:t>
            </a:r>
            <a:r>
              <a:rPr lang="en-CA" b="1" dirty="0"/>
              <a:t> &amp; </a:t>
            </a:r>
            <a:r>
              <a:rPr lang="en-CA" dirty="0" err="1"/>
              <a:t>une</a:t>
            </a:r>
            <a:r>
              <a:rPr lang="en-CA" dirty="0"/>
              <a:t> </a:t>
            </a:r>
            <a:r>
              <a:rPr lang="en-CA" b="1" dirty="0" err="1"/>
              <a:t>dépression</a:t>
            </a:r>
            <a:r>
              <a:rPr lang="en-CA" b="1" dirty="0"/>
              <a:t> avec possibles </a:t>
            </a:r>
            <a:r>
              <a:rPr lang="en-CA" b="1" dirty="0" err="1"/>
              <a:t>symptômes</a:t>
            </a:r>
            <a:r>
              <a:rPr lang="en-CA" b="1" dirty="0"/>
              <a:t> </a:t>
            </a:r>
            <a:r>
              <a:rPr lang="en-CA" b="1" dirty="0" err="1"/>
              <a:t>psychotiques</a:t>
            </a:r>
            <a:r>
              <a:rPr lang="en-CA" b="1" dirty="0"/>
              <a:t>; </a:t>
            </a:r>
            <a:r>
              <a:rPr lang="en-CA" b="1" dirty="0" err="1"/>
              <a:t>anxiété</a:t>
            </a:r>
            <a:r>
              <a:rPr lang="en-CA" b="1" dirty="0"/>
              <a:t> </a:t>
            </a:r>
            <a:r>
              <a:rPr lang="en-CA" b="1" dirty="0" err="1"/>
              <a:t>liée</a:t>
            </a:r>
            <a:r>
              <a:rPr lang="en-CA" b="1" dirty="0"/>
              <a:t> à la </a:t>
            </a:r>
            <a:r>
              <a:rPr lang="en-CA" b="1" dirty="0" err="1"/>
              <a:t>maladie</a:t>
            </a:r>
            <a:r>
              <a:rPr lang="en-CA" b="1" dirty="0"/>
              <a:t> / trouble des </a:t>
            </a:r>
            <a:r>
              <a:rPr lang="en-CA" b="1" dirty="0" err="1"/>
              <a:t>symptômes</a:t>
            </a:r>
            <a:r>
              <a:rPr lang="en-CA" b="1" dirty="0"/>
              <a:t> </a:t>
            </a:r>
            <a:r>
              <a:rPr lang="en-CA" b="1" dirty="0" err="1"/>
              <a:t>somatiques</a:t>
            </a:r>
            <a:endParaRPr lang="en-CA" dirty="0"/>
          </a:p>
          <a:p>
            <a:r>
              <a:rPr lang="en-CA" b="1" dirty="0"/>
              <a:t>Deuxième hospitalisation </a:t>
            </a:r>
            <a:r>
              <a:rPr lang="en-CA" b="1" dirty="0" err="1"/>
              <a:t>involontaire</a:t>
            </a:r>
            <a:r>
              <a:rPr lang="en-CA" dirty="0"/>
              <a:t> pour </a:t>
            </a:r>
            <a:r>
              <a:rPr lang="en-CA" dirty="0" err="1"/>
              <a:t>idéation</a:t>
            </a:r>
            <a:r>
              <a:rPr lang="en-CA" dirty="0"/>
              <a:t> </a:t>
            </a:r>
            <a:r>
              <a:rPr lang="en-CA" dirty="0" err="1"/>
              <a:t>suicidaire</a:t>
            </a:r>
            <a:r>
              <a:rPr lang="en-CA" dirty="0"/>
              <a:t>. Diagnostic de </a:t>
            </a:r>
            <a:r>
              <a:rPr lang="en-CA" b="1" dirty="0"/>
              <a:t>trouble de stress post‑</a:t>
            </a:r>
            <a:r>
              <a:rPr lang="en-CA" b="1" dirty="0" err="1"/>
              <a:t>traumatique</a:t>
            </a:r>
            <a:r>
              <a:rPr lang="en-CA" dirty="0"/>
              <a:t> et de </a:t>
            </a:r>
            <a:r>
              <a:rPr lang="en-CA" b="1" dirty="0"/>
              <a:t>traits de </a:t>
            </a:r>
            <a:r>
              <a:rPr lang="en-CA" b="1" dirty="0" err="1"/>
              <a:t>personnalité</a:t>
            </a:r>
            <a:r>
              <a:rPr lang="en-CA" b="1" dirty="0"/>
              <a:t> des </a:t>
            </a:r>
            <a:r>
              <a:rPr lang="en-CA" b="1" dirty="0" err="1"/>
              <a:t>groupes</a:t>
            </a:r>
            <a:r>
              <a:rPr lang="en-CA" b="1" dirty="0"/>
              <a:t> B et C</a:t>
            </a:r>
            <a:endParaRPr lang="en-CA" dirty="0"/>
          </a:p>
          <a:p>
            <a:r>
              <a:rPr lang="en-CA" dirty="0"/>
              <a:t>Les </a:t>
            </a:r>
            <a:r>
              <a:rPr lang="en-CA" dirty="0" err="1"/>
              <a:t>évaluateurs</a:t>
            </a:r>
            <a:r>
              <a:rPr lang="en-CA" dirty="0"/>
              <a:t> de </a:t>
            </a:r>
            <a:r>
              <a:rPr lang="en-CA" dirty="0" err="1"/>
              <a:t>l’AMM</a:t>
            </a:r>
            <a:r>
              <a:rPr lang="en-CA" dirty="0"/>
              <a:t> </a:t>
            </a:r>
            <a:r>
              <a:rPr lang="en-CA" dirty="0" err="1"/>
              <a:t>ont</a:t>
            </a:r>
            <a:r>
              <a:rPr lang="en-CA" dirty="0"/>
              <a:t> </a:t>
            </a:r>
            <a:r>
              <a:rPr lang="en-CA" dirty="0" err="1"/>
              <a:t>indiqué</a:t>
            </a:r>
            <a:r>
              <a:rPr lang="en-CA" dirty="0"/>
              <a:t>, </a:t>
            </a:r>
            <a:r>
              <a:rPr lang="en-CA" dirty="0" err="1"/>
              <a:t>comme</a:t>
            </a:r>
            <a:r>
              <a:rPr lang="en-CA" dirty="0"/>
              <a:t> diagnostic </a:t>
            </a:r>
            <a:r>
              <a:rPr lang="en-CA" dirty="0" err="1"/>
              <a:t>raisonnable</a:t>
            </a:r>
            <a:r>
              <a:rPr lang="en-CA" dirty="0"/>
              <a:t>, </a:t>
            </a:r>
            <a:r>
              <a:rPr lang="en-CA" dirty="0" err="1"/>
              <a:t>que</a:t>
            </a:r>
            <a:r>
              <a:rPr lang="en-CA" dirty="0"/>
              <a:t> </a:t>
            </a:r>
            <a:r>
              <a:rPr lang="en-CA" dirty="0" err="1"/>
              <a:t>sa</a:t>
            </a:r>
            <a:r>
              <a:rPr lang="en-CA" dirty="0"/>
              <a:t> </a:t>
            </a:r>
            <a:r>
              <a:rPr lang="en-CA" dirty="0" err="1"/>
              <a:t>présentation</a:t>
            </a:r>
            <a:r>
              <a:rPr lang="en-CA" dirty="0"/>
              <a:t> </a:t>
            </a:r>
            <a:r>
              <a:rPr lang="en-CA" dirty="0" err="1"/>
              <a:t>clinique</a:t>
            </a:r>
            <a:r>
              <a:rPr lang="en-CA" dirty="0"/>
              <a:t> (</a:t>
            </a:r>
            <a:r>
              <a:rPr lang="en-CA" b="1" dirty="0" err="1"/>
              <a:t>déclin</a:t>
            </a:r>
            <a:r>
              <a:rPr lang="en-CA" b="1" dirty="0"/>
              <a:t> </a:t>
            </a:r>
            <a:r>
              <a:rPr lang="en-CA" b="1" dirty="0" err="1"/>
              <a:t>fonctionnel</a:t>
            </a:r>
            <a:r>
              <a:rPr lang="en-CA" b="1" dirty="0"/>
              <a:t> </a:t>
            </a:r>
            <a:r>
              <a:rPr lang="en-CA" b="1" dirty="0" err="1"/>
              <a:t>sévère</a:t>
            </a:r>
            <a:r>
              <a:rPr lang="en-CA" dirty="0"/>
              <a:t>) </a:t>
            </a:r>
            <a:r>
              <a:rPr lang="en-CA" dirty="0" err="1"/>
              <a:t>correspondait</a:t>
            </a:r>
            <a:r>
              <a:rPr lang="en-CA" dirty="0"/>
              <a:t> à un </a:t>
            </a:r>
            <a:r>
              <a:rPr lang="en-CA" b="1" dirty="0"/>
              <a:t>syndrome post‑vaccinal</a:t>
            </a:r>
            <a:r>
              <a:rPr lang="en-CA" dirty="0"/>
              <a:t> (avec </a:t>
            </a:r>
            <a:r>
              <a:rPr lang="en-CA" b="1" dirty="0"/>
              <a:t>syndrome de fatigue chronique</a:t>
            </a:r>
            <a:r>
              <a:rPr lang="en-CA" dirty="0"/>
              <a:t>).</a:t>
            </a:r>
          </a:p>
          <a:p>
            <a:r>
              <a:rPr lang="en-CA" dirty="0" err="1"/>
              <a:t>Aucune</a:t>
            </a:r>
            <a:r>
              <a:rPr lang="en-CA" dirty="0"/>
              <a:t> </a:t>
            </a:r>
            <a:r>
              <a:rPr lang="en-CA" dirty="0" err="1"/>
              <a:t>anomalie</a:t>
            </a:r>
            <a:r>
              <a:rPr lang="en-CA" dirty="0"/>
              <a:t> </a:t>
            </a:r>
            <a:r>
              <a:rPr lang="en-CA" dirty="0" err="1"/>
              <a:t>pathologique</a:t>
            </a:r>
            <a:r>
              <a:rPr lang="en-CA" dirty="0"/>
              <a:t> </a:t>
            </a:r>
            <a:r>
              <a:rPr lang="en-CA" dirty="0" err="1"/>
              <a:t>n’a</a:t>
            </a:r>
            <a:r>
              <a:rPr lang="en-CA" dirty="0"/>
              <a:t> </a:t>
            </a:r>
            <a:r>
              <a:rPr lang="en-CA" dirty="0" err="1"/>
              <a:t>été</a:t>
            </a:r>
            <a:r>
              <a:rPr lang="en-CA" dirty="0"/>
              <a:t> </a:t>
            </a:r>
            <a:r>
              <a:rPr lang="en-CA" dirty="0" err="1"/>
              <a:t>retrouvée</a:t>
            </a:r>
            <a:r>
              <a:rPr lang="en-CA" dirty="0"/>
              <a:t> </a:t>
            </a:r>
            <a:r>
              <a:rPr lang="en-CA" dirty="0" err="1"/>
              <a:t>lors</a:t>
            </a:r>
            <a:r>
              <a:rPr lang="en-CA" dirty="0"/>
              <a:t> de </a:t>
            </a:r>
            <a:r>
              <a:rPr lang="en-CA" dirty="0" err="1"/>
              <a:t>l’examen</a:t>
            </a:r>
            <a:r>
              <a:rPr lang="en-CA" dirty="0"/>
              <a:t> post‑mortem.</a:t>
            </a:r>
          </a:p>
          <a:p>
            <a:r>
              <a:rPr lang="en-CA" b="1" dirty="0"/>
              <a:t>Cause du </a:t>
            </a:r>
            <a:r>
              <a:rPr lang="en-CA" b="1" dirty="0" err="1"/>
              <a:t>décès</a:t>
            </a:r>
            <a:r>
              <a:rPr lang="en-CA" dirty="0"/>
              <a:t> : </a:t>
            </a:r>
            <a:r>
              <a:rPr lang="en-CA" dirty="0" err="1"/>
              <a:t>identifiée</a:t>
            </a:r>
            <a:r>
              <a:rPr lang="en-CA" dirty="0"/>
              <a:t> </a:t>
            </a:r>
            <a:r>
              <a:rPr lang="en-CA" dirty="0" err="1"/>
              <a:t>comme</a:t>
            </a:r>
            <a:r>
              <a:rPr lang="en-CA" dirty="0"/>
              <a:t> un </a:t>
            </a:r>
            <a:r>
              <a:rPr lang="en-CA" b="1" dirty="0"/>
              <a:t>trouble des </a:t>
            </a:r>
            <a:r>
              <a:rPr lang="en-CA" b="1" dirty="0" err="1"/>
              <a:t>symptômes</a:t>
            </a:r>
            <a:r>
              <a:rPr lang="en-CA" b="1" dirty="0"/>
              <a:t> </a:t>
            </a:r>
            <a:r>
              <a:rPr lang="en-CA" b="1" dirty="0" err="1"/>
              <a:t>somatiques</a:t>
            </a:r>
            <a:r>
              <a:rPr lang="en-CA" b="1" dirty="0"/>
              <a:t> post‑vaccination </a:t>
            </a:r>
            <a:r>
              <a:rPr lang="en-CA" b="1" dirty="0" err="1"/>
              <a:t>contre</a:t>
            </a:r>
            <a:r>
              <a:rPr lang="en-CA" b="1" dirty="0"/>
              <a:t> la COVID‑19</a:t>
            </a:r>
            <a:r>
              <a:rPr lang="en-CA" dirty="0"/>
              <a:t>, avec </a:t>
            </a:r>
            <a:r>
              <a:rPr lang="en-CA" b="1" dirty="0"/>
              <a:t>trouble de stress post‑</a:t>
            </a:r>
            <a:r>
              <a:rPr lang="en-CA" b="1" dirty="0" err="1"/>
              <a:t>traumatique</a:t>
            </a:r>
            <a:r>
              <a:rPr lang="en-CA" dirty="0"/>
              <a:t> et </a:t>
            </a:r>
            <a:r>
              <a:rPr lang="en-CA" b="1" dirty="0"/>
              <a:t>trouble </a:t>
            </a:r>
            <a:r>
              <a:rPr lang="en-CA" b="1" dirty="0" err="1"/>
              <a:t>dépressif</a:t>
            </a:r>
            <a:endParaRPr lang="en-CA" dirty="0"/>
          </a:p>
          <a:p>
            <a:pPr marL="0" indent="0">
              <a:buNone/>
            </a:pPr>
            <a:r>
              <a:rPr lang="fr-CA" sz="2600" dirty="0"/>
              <a:t>.  </a:t>
            </a:r>
            <a:endParaRPr lang="fr-ca" sz="2600" dirty="0"/>
          </a:p>
          <a:p>
            <a:pPr algn="l" rtl="0">
              <a:lnSpc>
                <a:spcPct val="90000"/>
              </a:lnSpc>
            </a:pPr>
            <a:endParaRPr lang="fr-ca" sz="2600" dirty="0"/>
          </a:p>
        </p:txBody>
      </p:sp>
      <p:sp>
        <p:nvSpPr>
          <p:cNvPr id="4" name="Slide Number Placeholder 10">
            <a:extLst>
              <a:ext uri="{FF2B5EF4-FFF2-40B4-BE49-F238E27FC236}">
                <a16:creationId xmlns:a16="http://schemas.microsoft.com/office/drawing/2014/main" id="{14A781E5-3BD1-D486-A06B-97FD6DB5179B}"/>
              </a:ext>
            </a:extLst>
          </p:cNvPr>
          <p:cNvSpPr>
            <a:spLocks noGrp="1"/>
          </p:cNvSpPr>
          <p:nvPr>
            <p:ph type="sldNum" sz="quarter" idx="12"/>
          </p:nvPr>
        </p:nvSpPr>
        <p:spPr>
          <a:xfrm>
            <a:off x="15697200" y="9563100"/>
            <a:ext cx="2133600" cy="365125"/>
          </a:xfrm>
        </p:spPr>
        <p:txBody>
          <a:bodyPr/>
          <a:lstStyle/>
          <a:p>
            <a:pPr algn="r" rtl="0"/>
            <a:fld id="{B6F15528-21DE-4FAA-801E-634DDDAF4B2B}" type="slidenum">
              <a:rPr/>
              <a:pPr algn="r" rtl="0"/>
              <a:t>5</a:t>
            </a:fld>
            <a:endParaRPr lang="fr-ca"/>
          </a:p>
        </p:txBody>
      </p:sp>
    </p:spTree>
    <p:extLst>
      <p:ext uri="{BB962C8B-B14F-4D97-AF65-F5344CB8AC3E}">
        <p14:creationId xmlns:p14="http://schemas.microsoft.com/office/powerpoint/2010/main" val="301653964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CC302CA-8268-23C9-12BA-3E663FDC299A}"/>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F20C25F-05B6-8FDD-4C8D-0E911DC7D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6002325-BE05-CFAA-6723-E0FB8DD504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8287996" cy="238611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1B057A4-C6FA-4115-D71D-6AE39F3943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 y="0"/>
            <a:ext cx="12172958" cy="2386113"/>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F89C38E-E0CA-B746-C4A1-0039BABE3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172948" y="-1"/>
            <a:ext cx="6115047" cy="238611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E3628DF-E3D1-A20B-422B-8E09CD4AC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025" y="-1"/>
            <a:ext cx="17598969" cy="2396149"/>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DCE3DFF-69A6-F29E-AA76-48D96E063F90}"/>
              </a:ext>
            </a:extLst>
          </p:cNvPr>
          <p:cNvSpPr>
            <a:spLocks noGrp="1"/>
          </p:cNvSpPr>
          <p:nvPr>
            <p:ph type="title"/>
          </p:nvPr>
        </p:nvSpPr>
        <p:spPr>
          <a:xfrm>
            <a:off x="1339702" y="441807"/>
            <a:ext cx="16259273" cy="1550503"/>
          </a:xfrm>
        </p:spPr>
        <p:txBody>
          <a:bodyPr vert="horz" lIns="91440" tIns="45720" rIns="91440" bIns="45720" rtlCol="0" anchor="ctr">
            <a:normAutofit fontScale="90000"/>
          </a:bodyPr>
          <a:lstStyle/>
          <a:p>
            <a:pPr algn="l">
              <a:lnSpc>
                <a:spcPct val="90000"/>
              </a:lnSpc>
            </a:pPr>
            <a:r>
              <a:rPr lang="en-US" sz="6000" kern="1200" dirty="0">
                <a:solidFill>
                  <a:srgbClr val="FFFFFF"/>
                </a:solidFill>
                <a:latin typeface="+mj-lt"/>
                <a:ea typeface="+mj-ea"/>
                <a:cs typeface="+mj-cs"/>
              </a:rPr>
              <a:t>Rapport CEDA 2024-4: AMM </a:t>
            </a:r>
            <a:r>
              <a:rPr lang="en-US" sz="6000" kern="1200" dirty="0" err="1">
                <a:solidFill>
                  <a:srgbClr val="FFFFFF"/>
                </a:solidFill>
                <a:latin typeface="+mj-lt"/>
                <a:ea typeface="+mj-ea"/>
                <a:cs typeface="+mj-cs"/>
              </a:rPr>
              <a:t>Même</a:t>
            </a:r>
            <a:r>
              <a:rPr lang="en-US" sz="6000" kern="1200" dirty="0">
                <a:solidFill>
                  <a:srgbClr val="FFFFFF"/>
                </a:solidFill>
                <a:latin typeface="+mj-lt"/>
                <a:ea typeface="+mj-ea"/>
                <a:cs typeface="+mj-cs"/>
              </a:rPr>
              <a:t> </a:t>
            </a:r>
            <a:r>
              <a:rPr lang="en-US" sz="6000" kern="1200" dirty="0" err="1">
                <a:solidFill>
                  <a:srgbClr val="FFFFFF"/>
                </a:solidFill>
                <a:latin typeface="+mj-lt"/>
                <a:ea typeface="+mj-ea"/>
                <a:cs typeface="+mj-cs"/>
              </a:rPr>
              <a:t>journée</a:t>
            </a:r>
            <a:r>
              <a:rPr lang="en-US" sz="6000" kern="1200" dirty="0">
                <a:solidFill>
                  <a:srgbClr val="FFFFFF"/>
                </a:solidFill>
                <a:latin typeface="+mj-lt"/>
                <a:ea typeface="+mj-ea"/>
                <a:cs typeface="+mj-cs"/>
              </a:rPr>
              <a:t>/</a:t>
            </a:r>
            <a:r>
              <a:rPr lang="en-US" sz="6000" kern="1200" dirty="0" err="1">
                <a:solidFill>
                  <a:srgbClr val="FFFFFF"/>
                </a:solidFill>
                <a:latin typeface="+mj-lt"/>
                <a:ea typeface="+mj-ea"/>
                <a:cs typeface="+mj-cs"/>
              </a:rPr>
              <a:t>prochaine</a:t>
            </a:r>
            <a:r>
              <a:rPr lang="en-US" sz="6000" kern="1200" dirty="0">
                <a:solidFill>
                  <a:srgbClr val="FFFFFF"/>
                </a:solidFill>
                <a:latin typeface="+mj-lt"/>
                <a:ea typeface="+mj-ea"/>
                <a:cs typeface="+mj-cs"/>
              </a:rPr>
              <a:t> </a:t>
            </a:r>
            <a:r>
              <a:rPr lang="en-US" sz="6000" kern="1200" dirty="0" err="1">
                <a:solidFill>
                  <a:srgbClr val="FFFFFF"/>
                </a:solidFill>
                <a:latin typeface="+mj-lt"/>
                <a:ea typeface="+mj-ea"/>
                <a:cs typeface="+mj-cs"/>
              </a:rPr>
              <a:t>journée</a:t>
            </a:r>
            <a:endParaRPr lang="en-US" sz="6000" kern="1200" dirty="0">
              <a:solidFill>
                <a:srgbClr val="FFFFFF"/>
              </a:solidFill>
              <a:latin typeface="+mj-lt"/>
              <a:ea typeface="+mj-ea"/>
              <a:cs typeface="+mj-cs"/>
            </a:endParaRPr>
          </a:p>
        </p:txBody>
      </p:sp>
      <p:sp>
        <p:nvSpPr>
          <p:cNvPr id="6" name="Vertical Text Placeholder 5">
            <a:extLst>
              <a:ext uri="{FF2B5EF4-FFF2-40B4-BE49-F238E27FC236}">
                <a16:creationId xmlns:a16="http://schemas.microsoft.com/office/drawing/2014/main" id="{87251FE7-C0A5-43D0-80B2-740B07B91582}"/>
              </a:ext>
            </a:extLst>
          </p:cNvPr>
          <p:cNvSpPr>
            <a:spLocks noGrp="1"/>
          </p:cNvSpPr>
          <p:nvPr>
            <p:ph type="body" orient="vert" idx="1"/>
          </p:nvPr>
        </p:nvSpPr>
        <p:spPr>
          <a:xfrm>
            <a:off x="1679944" y="3019647"/>
            <a:ext cx="14963501" cy="5982685"/>
          </a:xfrm>
        </p:spPr>
        <p:txBody>
          <a:bodyPr vert="horz" lIns="91440" tIns="45720" rIns="91440" bIns="45720" rtlCol="0" anchor="ctr">
            <a:normAutofit fontScale="92500" lnSpcReduction="20000"/>
          </a:bodyPr>
          <a:lstStyle/>
          <a:p>
            <a:pPr marL="0" indent="0">
              <a:buNone/>
            </a:pPr>
            <a:r>
              <a:rPr lang="fr-FR" b="1" dirty="0"/>
              <a:t>M. C</a:t>
            </a:r>
            <a:r>
              <a:rPr lang="fr-FR" dirty="0"/>
              <a:t>, un homme atteint d’un </a:t>
            </a:r>
            <a:r>
              <a:rPr lang="fr-FR" b="1" dirty="0"/>
              <a:t>cancer métastatique</a:t>
            </a:r>
            <a:r>
              <a:rPr lang="fr-FR" dirty="0"/>
              <a:t>, avait initialement exprimé son intérêt pour l’AMM. </a:t>
            </a:r>
            <a:r>
              <a:rPr lang="en-CA" dirty="0" err="1"/>
              <a:t>Toutefois</a:t>
            </a:r>
            <a:r>
              <a:rPr lang="en-CA" dirty="0"/>
              <a:t>, il a </a:t>
            </a:r>
            <a:r>
              <a:rPr lang="en-CA" dirty="0" err="1"/>
              <a:t>présenté</a:t>
            </a:r>
            <a:r>
              <a:rPr lang="en-CA" dirty="0"/>
              <a:t> un </a:t>
            </a:r>
            <a:r>
              <a:rPr lang="en-CA" b="1" dirty="0" err="1"/>
              <a:t>déclin</a:t>
            </a:r>
            <a:r>
              <a:rPr lang="en-CA" b="1" dirty="0"/>
              <a:t> </a:t>
            </a:r>
            <a:r>
              <a:rPr lang="en-CA" b="1" dirty="0" err="1"/>
              <a:t>cognitif</a:t>
            </a:r>
            <a:r>
              <a:rPr lang="en-CA" b="1" dirty="0"/>
              <a:t> et un </a:t>
            </a:r>
            <a:r>
              <a:rPr lang="en-CA" b="1" dirty="0" err="1"/>
              <a:t>délire</a:t>
            </a:r>
            <a:r>
              <a:rPr lang="en-CA" dirty="0"/>
              <a:t> avant d’être </a:t>
            </a:r>
            <a:r>
              <a:rPr lang="en-CA" dirty="0" err="1"/>
              <a:t>évalué</a:t>
            </a:r>
            <a:r>
              <a:rPr lang="en-CA" dirty="0"/>
              <a:t>. Il </a:t>
            </a:r>
            <a:r>
              <a:rPr lang="en-CA" dirty="0" err="1"/>
              <a:t>recevait</a:t>
            </a:r>
            <a:r>
              <a:rPr lang="en-CA" dirty="0"/>
              <a:t> </a:t>
            </a:r>
            <a:r>
              <a:rPr lang="en-CA" dirty="0" err="1"/>
              <a:t>une</a:t>
            </a:r>
            <a:r>
              <a:rPr lang="en-CA" dirty="0"/>
              <a:t> </a:t>
            </a:r>
            <a:r>
              <a:rPr lang="en-CA" b="1" dirty="0" err="1"/>
              <a:t>sédation</a:t>
            </a:r>
            <a:r>
              <a:rPr lang="en-CA" b="1" dirty="0"/>
              <a:t> pour la gestion de la </a:t>
            </a:r>
            <a:r>
              <a:rPr lang="en-CA" b="1" dirty="0" err="1"/>
              <a:t>douleur</a:t>
            </a:r>
            <a:r>
              <a:rPr lang="en-CA" dirty="0"/>
              <a:t>.</a:t>
            </a:r>
          </a:p>
          <a:p>
            <a:pPr marL="0" indent="0">
              <a:buNone/>
            </a:pPr>
            <a:r>
              <a:rPr lang="en-CA" dirty="0"/>
              <a:t>Un </a:t>
            </a:r>
            <a:r>
              <a:rPr lang="en-CA" dirty="0" err="1"/>
              <a:t>praticien</a:t>
            </a:r>
            <a:r>
              <a:rPr lang="en-CA" dirty="0"/>
              <a:t> de </a:t>
            </a:r>
            <a:r>
              <a:rPr lang="en-CA" dirty="0" err="1"/>
              <a:t>l’AMM</a:t>
            </a:r>
            <a:r>
              <a:rPr lang="en-CA" dirty="0"/>
              <a:t>, </a:t>
            </a:r>
            <a:r>
              <a:rPr lang="en-CA" dirty="0" err="1"/>
              <a:t>contacté</a:t>
            </a:r>
            <a:r>
              <a:rPr lang="en-CA" dirty="0"/>
              <a:t> après la première expression </a:t>
            </a:r>
            <a:r>
              <a:rPr lang="en-CA" dirty="0" err="1"/>
              <a:t>d’intérêt</a:t>
            </a:r>
            <a:r>
              <a:rPr lang="en-CA" dirty="0"/>
              <a:t> du patient, a </a:t>
            </a:r>
            <a:r>
              <a:rPr lang="en-CA" dirty="0" err="1"/>
              <a:t>été</a:t>
            </a:r>
            <a:r>
              <a:rPr lang="en-CA" dirty="0"/>
              <a:t> </a:t>
            </a:r>
            <a:r>
              <a:rPr lang="en-CA" dirty="0" err="1"/>
              <a:t>informé</a:t>
            </a:r>
            <a:r>
              <a:rPr lang="en-CA" dirty="0"/>
              <a:t> par </a:t>
            </a:r>
            <a:r>
              <a:rPr lang="en-CA" dirty="0" err="1"/>
              <a:t>l’équipe</a:t>
            </a:r>
            <a:r>
              <a:rPr lang="en-CA" dirty="0"/>
              <a:t> de </a:t>
            </a:r>
            <a:r>
              <a:rPr lang="en-CA" dirty="0" err="1"/>
              <a:t>soins</a:t>
            </a:r>
            <a:r>
              <a:rPr lang="en-CA" dirty="0"/>
              <a:t> </a:t>
            </a:r>
            <a:r>
              <a:rPr lang="en-CA" dirty="0" err="1"/>
              <a:t>palliatifs</a:t>
            </a:r>
            <a:r>
              <a:rPr lang="en-CA" dirty="0"/>
              <a:t> </a:t>
            </a:r>
            <a:r>
              <a:rPr lang="en-CA" dirty="0" err="1"/>
              <a:t>qu’elle</a:t>
            </a:r>
            <a:r>
              <a:rPr lang="en-CA" dirty="0"/>
              <a:t> le </a:t>
            </a:r>
            <a:r>
              <a:rPr lang="en-CA" dirty="0" err="1"/>
              <a:t>considérait</a:t>
            </a:r>
            <a:r>
              <a:rPr lang="en-CA" dirty="0"/>
              <a:t> </a:t>
            </a:r>
            <a:r>
              <a:rPr lang="en-CA" b="1" dirty="0"/>
              <a:t>incapable de </a:t>
            </a:r>
            <a:r>
              <a:rPr lang="en-CA" b="1" dirty="0" err="1"/>
              <a:t>consentir</a:t>
            </a:r>
            <a:r>
              <a:rPr lang="en-CA" b="1" dirty="0"/>
              <a:t> (</a:t>
            </a:r>
            <a:r>
              <a:rPr lang="en-CA" b="1" dirty="0" err="1"/>
              <a:t>alors</a:t>
            </a:r>
            <a:r>
              <a:rPr lang="en-CA" b="1" dirty="0"/>
              <a:t> incapable de prendre des </a:t>
            </a:r>
            <a:r>
              <a:rPr lang="en-CA" b="1" dirty="0" err="1"/>
              <a:t>décisions</a:t>
            </a:r>
            <a:r>
              <a:rPr lang="en-CA" b="1" dirty="0"/>
              <a:t> </a:t>
            </a:r>
            <a:r>
              <a:rPr lang="en-CA" b="1" dirty="0" err="1"/>
              <a:t>en</a:t>
            </a:r>
            <a:r>
              <a:rPr lang="en-CA" b="1" dirty="0"/>
              <a:t> matière de </a:t>
            </a:r>
            <a:r>
              <a:rPr lang="en-CA" b="1" dirty="0" err="1"/>
              <a:t>soins</a:t>
            </a:r>
            <a:r>
              <a:rPr lang="en-CA" b="1" dirty="0"/>
              <a:t> de santé)</a:t>
            </a:r>
            <a:r>
              <a:rPr lang="en-CA" dirty="0"/>
              <a:t>.</a:t>
            </a:r>
          </a:p>
          <a:p>
            <a:pPr marL="0" indent="0">
              <a:buNone/>
            </a:pPr>
            <a:r>
              <a:rPr lang="en-CA" dirty="0"/>
              <a:t>Le </a:t>
            </a:r>
            <a:r>
              <a:rPr lang="en-CA" dirty="0" err="1"/>
              <a:t>praticien</a:t>
            </a:r>
            <a:r>
              <a:rPr lang="en-CA" dirty="0"/>
              <a:t> de </a:t>
            </a:r>
            <a:r>
              <a:rPr lang="en-CA" dirty="0" err="1"/>
              <a:t>l’AMM</a:t>
            </a:r>
            <a:r>
              <a:rPr lang="en-CA" dirty="0"/>
              <a:t> a « </a:t>
            </a:r>
            <a:r>
              <a:rPr lang="en-CA" b="1" dirty="0" err="1"/>
              <a:t>vigoureusement</a:t>
            </a:r>
            <a:r>
              <a:rPr lang="en-CA" b="1" dirty="0"/>
              <a:t> </a:t>
            </a:r>
            <a:r>
              <a:rPr lang="en-CA" b="1" dirty="0" err="1"/>
              <a:t>réveillé</a:t>
            </a:r>
            <a:r>
              <a:rPr lang="en-CA" dirty="0"/>
              <a:t> » le patient, </a:t>
            </a:r>
            <a:r>
              <a:rPr lang="en-CA" dirty="0" err="1"/>
              <a:t>lui</a:t>
            </a:r>
            <a:r>
              <a:rPr lang="en-CA" dirty="0"/>
              <a:t> a </a:t>
            </a:r>
            <a:r>
              <a:rPr lang="en-CA" dirty="0" err="1"/>
              <a:t>demandé</a:t>
            </a:r>
            <a:r>
              <a:rPr lang="en-CA" dirty="0"/>
              <a:t> </a:t>
            </a:r>
            <a:r>
              <a:rPr lang="en-CA" dirty="0" err="1"/>
              <a:t>s’il</a:t>
            </a:r>
            <a:r>
              <a:rPr lang="en-CA" dirty="0"/>
              <a:t> </a:t>
            </a:r>
            <a:r>
              <a:rPr lang="en-CA" dirty="0" err="1"/>
              <a:t>souhaitait</a:t>
            </a:r>
            <a:r>
              <a:rPr lang="en-CA" dirty="0"/>
              <a:t> </a:t>
            </a:r>
            <a:r>
              <a:rPr lang="en-CA" dirty="0" err="1"/>
              <a:t>l’AMM</a:t>
            </a:r>
            <a:r>
              <a:rPr lang="en-CA" dirty="0"/>
              <a:t> et a </a:t>
            </a:r>
            <a:r>
              <a:rPr lang="en-CA" dirty="0" err="1"/>
              <a:t>interprété</a:t>
            </a:r>
            <a:r>
              <a:rPr lang="en-CA" dirty="0"/>
              <a:t> le fait </a:t>
            </a:r>
            <a:r>
              <a:rPr lang="en-CA" dirty="0" err="1"/>
              <a:t>qu’il</a:t>
            </a:r>
            <a:r>
              <a:rPr lang="en-CA" dirty="0"/>
              <a:t> </a:t>
            </a:r>
            <a:r>
              <a:rPr lang="en-CA" b="1" dirty="0" err="1"/>
              <a:t>articulait</a:t>
            </a:r>
            <a:r>
              <a:rPr lang="en-CA" b="1" dirty="0"/>
              <a:t> </a:t>
            </a:r>
            <a:r>
              <a:rPr lang="en-CA" b="1" dirty="0" err="1"/>
              <a:t>légèrement</a:t>
            </a:r>
            <a:r>
              <a:rPr lang="en-CA" b="1" dirty="0"/>
              <a:t> le mot “</a:t>
            </a:r>
            <a:r>
              <a:rPr lang="en-CA" b="1" dirty="0" err="1"/>
              <a:t>oui</a:t>
            </a:r>
            <a:r>
              <a:rPr lang="en-CA" b="1" dirty="0"/>
              <a:t>”</a:t>
            </a:r>
            <a:r>
              <a:rPr lang="en-CA" dirty="0"/>
              <a:t> </a:t>
            </a:r>
            <a:r>
              <a:rPr lang="en-CA" dirty="0" err="1"/>
              <a:t>comme</a:t>
            </a:r>
            <a:r>
              <a:rPr lang="en-CA" dirty="0"/>
              <a:t> </a:t>
            </a:r>
            <a:r>
              <a:rPr lang="en-CA" dirty="0" err="1"/>
              <a:t>une</a:t>
            </a:r>
            <a:r>
              <a:rPr lang="en-CA" dirty="0"/>
              <a:t> </a:t>
            </a:r>
            <a:r>
              <a:rPr lang="en-CA" dirty="0" err="1"/>
              <a:t>réponse</a:t>
            </a:r>
            <a:r>
              <a:rPr lang="en-CA" dirty="0"/>
              <a:t> affirmative. Il a ensuite </a:t>
            </a:r>
            <a:r>
              <a:rPr lang="en-CA" b="1" dirty="0" err="1"/>
              <a:t>retenu</a:t>
            </a:r>
            <a:r>
              <a:rPr lang="en-CA" b="1" dirty="0"/>
              <a:t> la </a:t>
            </a:r>
            <a:r>
              <a:rPr lang="en-CA" b="1" dirty="0" err="1"/>
              <a:t>sédation</a:t>
            </a:r>
            <a:r>
              <a:rPr lang="en-CA" dirty="0"/>
              <a:t> et a </a:t>
            </a:r>
            <a:r>
              <a:rPr lang="en-CA" dirty="0" err="1"/>
              <a:t>constaté</a:t>
            </a:r>
            <a:r>
              <a:rPr lang="en-CA" dirty="0"/>
              <a:t> </a:t>
            </a:r>
            <a:r>
              <a:rPr lang="en-CA" dirty="0" err="1"/>
              <a:t>que</a:t>
            </a:r>
            <a:r>
              <a:rPr lang="en-CA" dirty="0"/>
              <a:t> le patient </a:t>
            </a:r>
            <a:r>
              <a:rPr lang="en-CA" dirty="0" err="1"/>
              <a:t>était</a:t>
            </a:r>
            <a:r>
              <a:rPr lang="en-CA" dirty="0"/>
              <a:t> « </a:t>
            </a:r>
            <a:r>
              <a:rPr lang="en-CA" b="1" dirty="0"/>
              <a:t>plus </a:t>
            </a:r>
            <a:r>
              <a:rPr lang="en-CA" b="1" dirty="0" err="1"/>
              <a:t>alerte</a:t>
            </a:r>
            <a:r>
              <a:rPr lang="en-CA" dirty="0"/>
              <a:t> » après 45 minutes.</a:t>
            </a:r>
          </a:p>
          <a:p>
            <a:pPr marL="0" indent="0">
              <a:buNone/>
            </a:pPr>
            <a:r>
              <a:rPr lang="en-CA" dirty="0"/>
              <a:t>Une </a:t>
            </a:r>
            <a:r>
              <a:rPr lang="en-CA" b="1" dirty="0"/>
              <a:t>deuxième </a:t>
            </a:r>
            <a:r>
              <a:rPr lang="en-CA" b="1" dirty="0" err="1"/>
              <a:t>évaluation</a:t>
            </a:r>
            <a:r>
              <a:rPr lang="en-CA" b="1" dirty="0"/>
              <a:t>, </a:t>
            </a:r>
            <a:r>
              <a:rPr lang="en-CA" b="1" dirty="0" err="1"/>
              <a:t>effectuée</a:t>
            </a:r>
            <a:r>
              <a:rPr lang="en-CA" b="1" dirty="0"/>
              <a:t> </a:t>
            </a:r>
            <a:r>
              <a:rPr lang="en-CA" b="1" dirty="0" err="1"/>
              <a:t>virtuellement</a:t>
            </a:r>
            <a:r>
              <a:rPr lang="en-CA" dirty="0"/>
              <a:t>, a </a:t>
            </a:r>
            <a:r>
              <a:rPr lang="en-CA" dirty="0" err="1"/>
              <a:t>suivi</a:t>
            </a:r>
            <a:r>
              <a:rPr lang="en-CA" dirty="0"/>
              <a:t>, </a:t>
            </a:r>
            <a:r>
              <a:rPr lang="en-CA" dirty="0" err="1"/>
              <a:t>coordonnée</a:t>
            </a:r>
            <a:r>
              <a:rPr lang="en-CA" dirty="0"/>
              <a:t> par le premier </a:t>
            </a:r>
            <a:r>
              <a:rPr lang="en-CA" dirty="0" err="1"/>
              <a:t>praticien</a:t>
            </a:r>
            <a:r>
              <a:rPr lang="en-CA" dirty="0"/>
              <a:t> de </a:t>
            </a:r>
            <a:r>
              <a:rPr lang="en-CA" dirty="0" err="1"/>
              <a:t>l’AMM</a:t>
            </a:r>
            <a:r>
              <a:rPr lang="en-CA" dirty="0"/>
              <a:t>. Le </a:t>
            </a:r>
            <a:r>
              <a:rPr lang="en-CA" dirty="0" err="1"/>
              <a:t>consentement</a:t>
            </a:r>
            <a:r>
              <a:rPr lang="en-CA" dirty="0"/>
              <a:t> a </a:t>
            </a:r>
            <a:r>
              <a:rPr lang="en-CA" dirty="0" err="1"/>
              <a:t>été</a:t>
            </a:r>
            <a:r>
              <a:rPr lang="en-CA" dirty="0"/>
              <a:t> </a:t>
            </a:r>
            <a:r>
              <a:rPr lang="en-CA" dirty="0" err="1"/>
              <a:t>confirmé</a:t>
            </a:r>
            <a:r>
              <a:rPr lang="en-CA" dirty="0"/>
              <a:t> par </a:t>
            </a:r>
            <a:r>
              <a:rPr lang="en-CA" b="1" dirty="0" err="1"/>
              <a:t>l’articulation</a:t>
            </a:r>
            <a:r>
              <a:rPr lang="en-CA" b="1" dirty="0"/>
              <a:t> du mot “</a:t>
            </a:r>
            <a:r>
              <a:rPr lang="en-CA" b="1" dirty="0" err="1"/>
              <a:t>oui</a:t>
            </a:r>
            <a:r>
              <a:rPr lang="en-CA" b="1" dirty="0"/>
              <a:t>”</a:t>
            </a:r>
            <a:r>
              <a:rPr lang="en-CA" dirty="0"/>
              <a:t> et par </a:t>
            </a:r>
            <a:r>
              <a:rPr lang="en-CA" b="1" dirty="0" err="1"/>
              <a:t>une</a:t>
            </a:r>
            <a:r>
              <a:rPr lang="en-CA" b="1" dirty="0"/>
              <a:t> pression de la main</a:t>
            </a:r>
            <a:r>
              <a:rPr lang="en-CA" dirty="0"/>
              <a:t> du </a:t>
            </a:r>
            <a:r>
              <a:rPr lang="en-CA" dirty="0" err="1"/>
              <a:t>praticien</a:t>
            </a:r>
            <a:r>
              <a:rPr lang="en-CA" dirty="0"/>
              <a:t>.</a:t>
            </a:r>
          </a:p>
          <a:p>
            <a:pPr marL="0" indent="0">
              <a:buNone/>
            </a:pPr>
            <a:r>
              <a:rPr lang="en-CA" dirty="0"/>
              <a:t>L’</a:t>
            </a:r>
            <a:r>
              <a:rPr lang="en-CA" b="1" dirty="0"/>
              <a:t>AMM a </a:t>
            </a:r>
            <a:r>
              <a:rPr lang="en-CA" b="1" dirty="0" err="1"/>
              <a:t>été</a:t>
            </a:r>
            <a:r>
              <a:rPr lang="en-CA" b="1" dirty="0"/>
              <a:t> </a:t>
            </a:r>
            <a:r>
              <a:rPr lang="en-CA" b="1" dirty="0" err="1"/>
              <a:t>administrée</a:t>
            </a:r>
            <a:r>
              <a:rPr lang="en-CA" b="1" dirty="0"/>
              <a:t> le jour </a:t>
            </a:r>
            <a:r>
              <a:rPr lang="en-CA" b="1" dirty="0" err="1"/>
              <a:t>même</a:t>
            </a:r>
            <a:r>
              <a:rPr lang="en-CA" dirty="0"/>
              <a:t>.</a:t>
            </a:r>
          </a:p>
          <a:p>
            <a:pPr marL="0" lvl="0" indent="0">
              <a:spcBef>
                <a:spcPts val="0"/>
              </a:spcBef>
              <a:buNone/>
              <a:defRPr/>
            </a:pPr>
            <a:endParaRPr lang="en-US" sz="3000" dirty="0"/>
          </a:p>
        </p:txBody>
      </p:sp>
      <p:sp>
        <p:nvSpPr>
          <p:cNvPr id="4" name="Slide Number Placeholder 3">
            <a:extLst>
              <a:ext uri="{FF2B5EF4-FFF2-40B4-BE49-F238E27FC236}">
                <a16:creationId xmlns:a16="http://schemas.microsoft.com/office/drawing/2014/main" id="{B7905F1C-0FA3-BC34-A20E-9E0FACB04876}"/>
              </a:ext>
            </a:extLst>
          </p:cNvPr>
          <p:cNvSpPr>
            <a:spLocks noGrp="1"/>
          </p:cNvSpPr>
          <p:nvPr>
            <p:ph type="sldNum" sz="quarter" idx="12"/>
          </p:nvPr>
        </p:nvSpPr>
        <p:spPr>
          <a:xfrm>
            <a:off x="17556480" y="9683146"/>
            <a:ext cx="668869" cy="547688"/>
          </a:xfrm>
        </p:spPr>
        <p:txBody>
          <a:bodyPr vert="horz" lIns="91440" tIns="45720" rIns="91440" bIns="45720" rtlCol="0" anchor="ctr">
            <a:normAutofit/>
          </a:bodyPr>
          <a:lstStyle/>
          <a:p>
            <a:pPr>
              <a:spcAft>
                <a:spcPts val="600"/>
              </a:spcAft>
            </a:pPr>
            <a:fld id="{B6F15528-21DE-4FAA-801E-634DDDAF4B2B}" type="slidenum">
              <a:rPr lang="en-US" sz="1700">
                <a:solidFill>
                  <a:schemeClr val="tx1">
                    <a:lumMod val="50000"/>
                    <a:lumOff val="50000"/>
                  </a:schemeClr>
                </a:solidFill>
              </a:rPr>
              <a:pPr>
                <a:spcAft>
                  <a:spcPts val="600"/>
                </a:spcAft>
              </a:pPr>
              <a:t>6</a:t>
            </a:fld>
            <a:endParaRPr lang="en-US" sz="1700">
              <a:solidFill>
                <a:schemeClr val="tx1">
                  <a:lumMod val="50000"/>
                  <a:lumOff val="50000"/>
                </a:schemeClr>
              </a:solidFill>
            </a:endParaRPr>
          </a:p>
        </p:txBody>
      </p:sp>
    </p:spTree>
    <p:extLst>
      <p:ext uri="{BB962C8B-B14F-4D97-AF65-F5344CB8AC3E}">
        <p14:creationId xmlns:p14="http://schemas.microsoft.com/office/powerpoint/2010/main" val="49787055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FEE930F-457A-C78E-1374-B563986240A0}"/>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C075E1B-E8AB-EEBB-7BD1-FBB6B48C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p>
        </p:txBody>
      </p:sp>
      <p:sp>
        <p:nvSpPr>
          <p:cNvPr id="27" name="Rectangle 26">
            <a:extLst>
              <a:ext uri="{FF2B5EF4-FFF2-40B4-BE49-F238E27FC236}">
                <a16:creationId xmlns:a16="http://schemas.microsoft.com/office/drawing/2014/main" id="{CC87814E-554B-BF28-7F58-7B61B2B04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957773" y="958920"/>
            <a:ext cx="10287000" cy="836916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p>
        </p:txBody>
      </p:sp>
      <p:sp>
        <p:nvSpPr>
          <p:cNvPr id="29" name="Rectangle 28">
            <a:extLst>
              <a:ext uri="{FF2B5EF4-FFF2-40B4-BE49-F238E27FC236}">
                <a16:creationId xmlns:a16="http://schemas.microsoft.com/office/drawing/2014/main" id="{B06A0FAB-4599-758A-A4B4-C3CCD15F99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89809" y="592809"/>
            <a:ext cx="9519314" cy="836412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p>
        </p:txBody>
      </p:sp>
      <p:sp>
        <p:nvSpPr>
          <p:cNvPr id="31" name="Rectangle 30">
            <a:extLst>
              <a:ext uri="{FF2B5EF4-FFF2-40B4-BE49-F238E27FC236}">
                <a16:creationId xmlns:a16="http://schemas.microsoft.com/office/drawing/2014/main" id="{D4111BE3-201A-A3DE-23B9-18A6816A2D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293361" y="4228451"/>
            <a:ext cx="3752969" cy="836412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33" name="Rectangle 32">
            <a:extLst>
              <a:ext uri="{FF2B5EF4-FFF2-40B4-BE49-F238E27FC236}">
                <a16:creationId xmlns:a16="http://schemas.microsoft.com/office/drawing/2014/main" id="{02D2C8F8-9763-575F-4F6C-A559E68C4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7503" y="1279190"/>
            <a:ext cx="10287002" cy="7728618"/>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p>
        </p:txBody>
      </p:sp>
      <p:sp>
        <p:nvSpPr>
          <p:cNvPr id="35" name="Oval 34">
            <a:extLst>
              <a:ext uri="{FF2B5EF4-FFF2-40B4-BE49-F238E27FC236}">
                <a16:creationId xmlns:a16="http://schemas.microsoft.com/office/drawing/2014/main" id="{1381274C-B036-5F69-C57C-EA999C05F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228130" y="1692746"/>
            <a:ext cx="6477455" cy="6477455"/>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2" name="Title 1">
            <a:extLst>
              <a:ext uri="{FF2B5EF4-FFF2-40B4-BE49-F238E27FC236}">
                <a16:creationId xmlns:a16="http://schemas.microsoft.com/office/drawing/2014/main" id="{C6F6940C-800A-4577-7708-F9A7D4D120AC}"/>
              </a:ext>
            </a:extLst>
          </p:cNvPr>
          <p:cNvSpPr>
            <a:spLocks noGrp="1"/>
          </p:cNvSpPr>
          <p:nvPr>
            <p:ph type="title"/>
          </p:nvPr>
        </p:nvSpPr>
        <p:spPr>
          <a:xfrm>
            <a:off x="1239593" y="2234245"/>
            <a:ext cx="6345150" cy="5081246"/>
          </a:xfrm>
        </p:spPr>
        <p:txBody>
          <a:bodyPr anchor="b">
            <a:normAutofit fontScale="90000"/>
          </a:bodyPr>
          <a:lstStyle/>
          <a:p>
            <a:pPr algn="r" rtl="0"/>
            <a:r>
              <a:rPr lang="fr-ca" sz="6000" b="0" i="0" u="none" baseline="0" dirty="0">
                <a:solidFill>
                  <a:srgbClr val="FFFFFF"/>
                </a:solidFill>
              </a:rPr>
              <a:t>Rapport du CEDA de l’Ontario 2024-</a:t>
            </a:r>
            <a:r>
              <a:rPr lang="fr-CA" sz="6000" b="0" i="0" u="none" baseline="0" dirty="0">
                <a:solidFill>
                  <a:srgbClr val="FFFFFF"/>
                </a:solidFill>
              </a:rPr>
              <a:t>4</a:t>
            </a:r>
            <a:r>
              <a:rPr lang="fr-ca" sz="6000" b="0" i="0" u="none" baseline="0" dirty="0">
                <a:solidFill>
                  <a:srgbClr val="FFFFFF"/>
                </a:solidFill>
              </a:rPr>
              <a:t> </a:t>
            </a:r>
            <a:r>
              <a:rPr lang="fr-ca" sz="6000" dirty="0">
                <a:solidFill>
                  <a:srgbClr val="FFFFFF"/>
                </a:solidFill>
              </a:rPr>
              <a:t>‘</a:t>
            </a:r>
            <a:r>
              <a:rPr lang="fr-CA" sz="6000" dirty="0" err="1">
                <a:solidFill>
                  <a:srgbClr val="FFFFFF"/>
                </a:solidFill>
              </a:rPr>
              <a:t>Same</a:t>
            </a:r>
            <a:r>
              <a:rPr lang="fr-CA" sz="6000" dirty="0">
                <a:solidFill>
                  <a:srgbClr val="FFFFFF"/>
                </a:solidFill>
              </a:rPr>
              <a:t> Day/Next Day Provision of MAID’ (Administration de L’AMM le jour même/le lendemain)</a:t>
            </a:r>
            <a:endParaRPr lang="fr-ca" sz="6000" dirty="0">
              <a:solidFill>
                <a:srgbClr val="FFFFFF"/>
              </a:solidFill>
            </a:endParaRPr>
          </a:p>
        </p:txBody>
      </p:sp>
      <p:sp>
        <p:nvSpPr>
          <p:cNvPr id="3" name="Content Placeholder 2">
            <a:extLst>
              <a:ext uri="{FF2B5EF4-FFF2-40B4-BE49-F238E27FC236}">
                <a16:creationId xmlns:a16="http://schemas.microsoft.com/office/drawing/2014/main" id="{6515D4B1-0A5E-18EC-CEAF-7F46D1F1A54A}"/>
              </a:ext>
            </a:extLst>
          </p:cNvPr>
          <p:cNvSpPr>
            <a:spLocks noGrp="1"/>
          </p:cNvSpPr>
          <p:nvPr>
            <p:ph idx="1"/>
          </p:nvPr>
        </p:nvSpPr>
        <p:spPr>
          <a:xfrm>
            <a:off x="9754737" y="974220"/>
            <a:ext cx="7293670" cy="8319070"/>
          </a:xfrm>
        </p:spPr>
        <p:txBody>
          <a:bodyPr anchor="ctr">
            <a:normAutofit fontScale="92500" lnSpcReduction="10000"/>
          </a:bodyPr>
          <a:lstStyle/>
          <a:p>
            <a:pPr marL="0" indent="0">
              <a:buNone/>
            </a:pPr>
            <a:endParaRPr lang="fr-ca" sz="2600" b="1" dirty="0"/>
          </a:p>
          <a:p>
            <a:pPr marL="0" indent="0">
              <a:buNone/>
            </a:pPr>
            <a:r>
              <a:rPr lang="fr-ca" sz="2600" b="1" dirty="0"/>
              <a:t>Cas 4B: </a:t>
            </a:r>
            <a:r>
              <a:rPr lang="fr-ca" sz="2600" dirty="0"/>
              <a:t>M</a:t>
            </a:r>
            <a:r>
              <a:rPr lang="fr-ca" sz="2600" baseline="30000" dirty="0"/>
              <a:t>me</a:t>
            </a:r>
            <a:r>
              <a:rPr lang="fr-ca" sz="2600" dirty="0"/>
              <a:t> B, une</a:t>
            </a:r>
            <a:r>
              <a:rPr lang="fr-ca" sz="2600" b="1" dirty="0"/>
              <a:t> femme de 80 ans atteinte de coronaropathie </a:t>
            </a:r>
            <a:endParaRPr lang="fr-CA" sz="2600" b="1" dirty="0"/>
          </a:p>
          <a:p>
            <a:pPr marL="0" indent="0">
              <a:buNone/>
            </a:pPr>
            <a:endParaRPr lang="fr-ca" sz="2600" b="1" dirty="0"/>
          </a:p>
          <a:p>
            <a:r>
              <a:rPr lang="fr-ca" sz="2600" b="1" dirty="0"/>
              <a:t>Dit à l’évaluateur de l’AMM qu’elle préfère des soins palliatifs de fin de vie</a:t>
            </a:r>
            <a:r>
              <a:rPr lang="fr-ca" sz="2600" dirty="0"/>
              <a:t> en raison de ses « valeurs et croyances personnelles et religieuses ». </a:t>
            </a:r>
          </a:p>
          <a:p>
            <a:r>
              <a:rPr lang="fr-ca" sz="2600" b="1" dirty="0"/>
              <a:t>Le prestataire de soins palliatifs note un épuisement de l’aidant naturel chez l’époux</a:t>
            </a:r>
            <a:r>
              <a:rPr lang="fr-ca" sz="2600" dirty="0"/>
              <a:t> et recommande des soins en établissement. </a:t>
            </a:r>
          </a:p>
          <a:p>
            <a:r>
              <a:rPr lang="fr-ca" sz="2600" b="1" dirty="0"/>
              <a:t>La demande est rejetée pour non-respect des critères de l’hospice quant à la fin de vie.</a:t>
            </a:r>
          </a:p>
          <a:p>
            <a:endParaRPr lang="fr-ca" sz="2600" dirty="0"/>
          </a:p>
          <a:p>
            <a:r>
              <a:rPr lang="fr-ca" sz="2600" b="1" dirty="0"/>
              <a:t>Le jour même, l’époux demande une évaluation d’urgence d’AMM.</a:t>
            </a:r>
            <a:r>
              <a:rPr lang="fr-ca" sz="2600" dirty="0"/>
              <a:t> </a:t>
            </a:r>
          </a:p>
          <a:p>
            <a:r>
              <a:rPr lang="fr-ca" sz="2600" dirty="0"/>
              <a:t>Le deuxième évaluateur approuve la MNRP. Le premier demande du temps supplémentaire pour réévaluer M</a:t>
            </a:r>
            <a:r>
              <a:rPr lang="fr-ca" sz="2600" baseline="30000" dirty="0"/>
              <a:t>me</a:t>
            </a:r>
            <a:r>
              <a:rPr lang="fr-ca" sz="2600" dirty="0"/>
              <a:t> B le lendemain. Le deuxième refuse et obtient une confirmation virtuelle auprès d’un troisième évaluateur.</a:t>
            </a:r>
          </a:p>
          <a:p>
            <a:endParaRPr lang="fr-ca" sz="2600" dirty="0"/>
          </a:p>
          <a:p>
            <a:r>
              <a:rPr lang="fr-ca" sz="2600" b="1" dirty="0"/>
              <a:t>L’AMM est administrée le jour même.</a:t>
            </a:r>
          </a:p>
          <a:p>
            <a:pPr algn="l" rtl="0">
              <a:lnSpc>
                <a:spcPct val="90000"/>
              </a:lnSpc>
            </a:pPr>
            <a:endParaRPr lang="fr-ca" sz="2600" dirty="0"/>
          </a:p>
        </p:txBody>
      </p:sp>
      <p:sp>
        <p:nvSpPr>
          <p:cNvPr id="4" name="Slide Number Placeholder 10">
            <a:extLst>
              <a:ext uri="{FF2B5EF4-FFF2-40B4-BE49-F238E27FC236}">
                <a16:creationId xmlns:a16="http://schemas.microsoft.com/office/drawing/2014/main" id="{4D7430B5-EC4D-D9E7-3092-E6A993FCA3D3}"/>
              </a:ext>
            </a:extLst>
          </p:cNvPr>
          <p:cNvSpPr>
            <a:spLocks noGrp="1"/>
          </p:cNvSpPr>
          <p:nvPr>
            <p:ph type="sldNum" sz="quarter" idx="12"/>
          </p:nvPr>
        </p:nvSpPr>
        <p:spPr>
          <a:xfrm>
            <a:off x="15697200" y="9563100"/>
            <a:ext cx="2133600" cy="365125"/>
          </a:xfrm>
        </p:spPr>
        <p:txBody>
          <a:bodyPr/>
          <a:lstStyle/>
          <a:p>
            <a:pPr algn="r" rtl="0"/>
            <a:fld id="{B6F15528-21DE-4FAA-801E-634DDDAF4B2B}" type="slidenum">
              <a:rPr/>
              <a:pPr algn="r" rtl="0"/>
              <a:t>7</a:t>
            </a:fld>
            <a:endParaRPr lang="fr-ca"/>
          </a:p>
        </p:txBody>
      </p:sp>
    </p:spTree>
    <p:extLst>
      <p:ext uri="{BB962C8B-B14F-4D97-AF65-F5344CB8AC3E}">
        <p14:creationId xmlns:p14="http://schemas.microsoft.com/office/powerpoint/2010/main" val="383782791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993466-B273-10C1-FDAF-595265EDED9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106D17-C031-368A-F6D2-555B690B3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4059F45-36FE-6511-2438-645B262C1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8287996" cy="238611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2BCC489-9550-B0AC-258D-D1A37380C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 y="0"/>
            <a:ext cx="12172958" cy="2386113"/>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BD3DA59-90A0-505E-25B6-4C7E3A4BE8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172948" y="-1"/>
            <a:ext cx="6115047" cy="238611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9A65316-6F40-E959-79CC-F22F67E8D1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025" y="-1"/>
            <a:ext cx="17598969" cy="2396149"/>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65EB8C-722E-03B7-B9B1-5CD4DB9774E9}"/>
              </a:ext>
            </a:extLst>
          </p:cNvPr>
          <p:cNvSpPr>
            <a:spLocks noGrp="1"/>
          </p:cNvSpPr>
          <p:nvPr>
            <p:ph type="title"/>
          </p:nvPr>
        </p:nvSpPr>
        <p:spPr>
          <a:xfrm>
            <a:off x="2057398" y="441807"/>
            <a:ext cx="14843927" cy="1550503"/>
          </a:xfrm>
        </p:spPr>
        <p:txBody>
          <a:bodyPr>
            <a:normAutofit/>
          </a:bodyPr>
          <a:lstStyle/>
          <a:p>
            <a:r>
              <a:rPr lang="fr-CA" sz="6000" dirty="0">
                <a:solidFill>
                  <a:schemeClr val="bg1"/>
                </a:solidFill>
              </a:rPr>
              <a:t>Révélations du rapport CEDA</a:t>
            </a:r>
            <a:endParaRPr lang="fr-ca" sz="6000" b="0" i="0" u="none" baseline="0" dirty="0">
              <a:solidFill>
                <a:schemeClr val="bg1"/>
              </a:solidFill>
            </a:endParaRPr>
          </a:p>
        </p:txBody>
      </p:sp>
      <p:sp>
        <p:nvSpPr>
          <p:cNvPr id="3" name="Content Placeholder 2">
            <a:extLst>
              <a:ext uri="{FF2B5EF4-FFF2-40B4-BE49-F238E27FC236}">
                <a16:creationId xmlns:a16="http://schemas.microsoft.com/office/drawing/2014/main" id="{9C3E909F-2697-D2C1-809F-16209876A8C5}"/>
              </a:ext>
            </a:extLst>
          </p:cNvPr>
          <p:cNvSpPr>
            <a:spLocks noGrp="1"/>
          </p:cNvSpPr>
          <p:nvPr>
            <p:ph idx="1"/>
          </p:nvPr>
        </p:nvSpPr>
        <p:spPr>
          <a:xfrm>
            <a:off x="2057398" y="3477295"/>
            <a:ext cx="14586047" cy="5525037"/>
          </a:xfrm>
        </p:spPr>
        <p:txBody>
          <a:bodyPr anchor="ctr">
            <a:normAutofit/>
          </a:bodyPr>
          <a:lstStyle/>
          <a:p>
            <a:pPr rtl="0"/>
            <a:endParaRPr lang="fr-ca" sz="2800" b="0" i="0" u="none" baseline="0" dirty="0"/>
          </a:p>
          <a:p>
            <a:pPr marL="0" indent="0" rtl="0">
              <a:buNone/>
            </a:pPr>
            <a:endParaRPr lang="fr-ca" sz="2800" dirty="0"/>
          </a:p>
        </p:txBody>
      </p:sp>
      <p:sp>
        <p:nvSpPr>
          <p:cNvPr id="4" name="Slide Number Placeholder 10">
            <a:extLst>
              <a:ext uri="{FF2B5EF4-FFF2-40B4-BE49-F238E27FC236}">
                <a16:creationId xmlns:a16="http://schemas.microsoft.com/office/drawing/2014/main" id="{021B4C1A-287C-5735-FD00-D31F455FFA3D}"/>
              </a:ext>
            </a:extLst>
          </p:cNvPr>
          <p:cNvSpPr>
            <a:spLocks noGrp="1"/>
          </p:cNvSpPr>
          <p:nvPr>
            <p:ph type="sldNum" sz="quarter" idx="12"/>
          </p:nvPr>
        </p:nvSpPr>
        <p:spPr>
          <a:xfrm>
            <a:off x="17556480" y="9683146"/>
            <a:ext cx="668869" cy="547688"/>
          </a:xfrm>
        </p:spPr>
        <p:txBody>
          <a:bodyPr>
            <a:normAutofit/>
          </a:bodyPr>
          <a:lstStyle/>
          <a:p>
            <a:pPr rtl="0">
              <a:spcAft>
                <a:spcPts val="600"/>
              </a:spcAft>
            </a:pPr>
            <a:fld id="{B6F15528-21DE-4FAA-801E-634DDDAF4B2B}" type="slidenum">
              <a:rPr lang="en-CA" sz="1700">
                <a:solidFill>
                  <a:schemeClr val="tx1">
                    <a:lumMod val="50000"/>
                    <a:lumOff val="50000"/>
                  </a:schemeClr>
                </a:solidFill>
              </a:rPr>
              <a:pPr rtl="0">
                <a:spcAft>
                  <a:spcPts val="600"/>
                </a:spcAft>
              </a:pPr>
              <a:t>8</a:t>
            </a:fld>
            <a:endParaRPr lang="en-CA" sz="1700">
              <a:solidFill>
                <a:schemeClr val="tx1">
                  <a:lumMod val="50000"/>
                  <a:lumOff val="50000"/>
                </a:schemeClr>
              </a:solidFill>
            </a:endParaRPr>
          </a:p>
        </p:txBody>
      </p:sp>
      <p:sp>
        <p:nvSpPr>
          <p:cNvPr id="5" name="TextBox 4">
            <a:extLst>
              <a:ext uri="{FF2B5EF4-FFF2-40B4-BE49-F238E27FC236}">
                <a16:creationId xmlns:a16="http://schemas.microsoft.com/office/drawing/2014/main" id="{70AC870C-67FA-F011-641C-28D297C5588C}"/>
              </a:ext>
            </a:extLst>
          </p:cNvPr>
          <p:cNvSpPr txBox="1"/>
          <p:nvPr/>
        </p:nvSpPr>
        <p:spPr>
          <a:xfrm>
            <a:off x="715401" y="3062757"/>
            <a:ext cx="16857197" cy="6001643"/>
          </a:xfrm>
          <a:prstGeom prst="rect">
            <a:avLst/>
          </a:prstGeom>
          <a:noFill/>
        </p:spPr>
        <p:txBody>
          <a:bodyPr wrap="square" rtlCol="0">
            <a:spAutoFit/>
          </a:bodyPr>
          <a:lstStyle/>
          <a:p>
            <a:pPr marL="457200" indent="-457200">
              <a:buFont typeface="Arial" panose="020B0604020202020204" pitchFamily="34" charset="0"/>
              <a:buChar char="•"/>
            </a:pPr>
            <a:r>
              <a:rPr lang="fr-CA" sz="3200" dirty="0">
                <a:latin typeface="Arial" panose="020B0604020202020204" pitchFamily="34" charset="0"/>
                <a:cs typeface="Arial" panose="020B0604020202020204" pitchFamily="34" charset="0"/>
              </a:rPr>
              <a:t>Les décès d’’AMM par la voie 2 </a:t>
            </a:r>
            <a:r>
              <a:rPr lang="fr-ca" sz="3200" dirty="0">
                <a:latin typeface="Arial" panose="020B0604020202020204" pitchFamily="34" charset="0"/>
                <a:cs typeface="Arial" panose="020B0604020202020204" pitchFamily="34" charset="0"/>
              </a:rPr>
              <a:t>touchent </a:t>
            </a:r>
            <a:r>
              <a:rPr lang="fr-CA" sz="3200" dirty="0">
                <a:latin typeface="Arial" panose="020B0604020202020204" pitchFamily="34" charset="0"/>
                <a:cs typeface="Arial" panose="020B0604020202020204" pitchFamily="34" charset="0"/>
              </a:rPr>
              <a:t>plus (que ceux par la voie 1) </a:t>
            </a:r>
            <a:r>
              <a:rPr lang="fr-ca" sz="3200" dirty="0">
                <a:latin typeface="Arial" panose="020B0604020202020204" pitchFamily="34" charset="0"/>
                <a:cs typeface="Arial" panose="020B0604020202020204" pitchFamily="34" charset="0"/>
              </a:rPr>
              <a:t>des populations marginalisées </a:t>
            </a:r>
            <a:r>
              <a:rPr lang="fr-CA" sz="3200" dirty="0">
                <a:latin typeface="Arial" panose="020B0604020202020204" pitchFamily="34" charset="0"/>
                <a:cs typeface="Arial" panose="020B0604020202020204" pitchFamily="34" charset="0"/>
              </a:rPr>
              <a:t>(</a:t>
            </a:r>
            <a:r>
              <a:rPr lang="fr-ca" sz="3200" dirty="0">
                <a:latin typeface="Arial" panose="020B0604020202020204" pitchFamily="34" charset="0"/>
                <a:cs typeface="Arial" panose="020B0604020202020204" pitchFamily="34" charset="0"/>
              </a:rPr>
              <a:t>instabilité résidentielle, de privation matérielle et de dépendance</a:t>
            </a:r>
            <a:r>
              <a:rPr lang="fr-CA" sz="3200" dirty="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r>
              <a:rPr lang="fr-CA" sz="3200" dirty="0">
                <a:latin typeface="Arial" panose="020B0604020202020204" pitchFamily="34" charset="0"/>
                <a:cs typeface="Arial" panose="020B0604020202020204" pitchFamily="34" charset="0"/>
              </a:rPr>
              <a:t>L’AMM offerte à des personnes </a:t>
            </a:r>
            <a:r>
              <a:rPr lang="fr-ca" sz="3200" dirty="0">
                <a:latin typeface="Arial" panose="020B0604020202020204" pitchFamily="34" charset="0"/>
                <a:cs typeface="Arial" panose="020B0604020202020204" pitchFamily="34" charset="0"/>
              </a:rPr>
              <a:t>avec des problèmes de santé mentale et d</a:t>
            </a:r>
            <a:r>
              <a:rPr lang="fr-CA" sz="3200" dirty="0">
                <a:latin typeface="Arial" panose="020B0604020202020204" pitchFamily="34" charset="0"/>
                <a:cs typeface="Arial" panose="020B0604020202020204" pitchFamily="34" charset="0"/>
              </a:rPr>
              <a:t>’abus de substances </a:t>
            </a:r>
            <a:r>
              <a:rPr lang="fr-ca" sz="3200" dirty="0">
                <a:latin typeface="Arial" panose="020B0604020202020204" pitchFamily="34" charset="0"/>
                <a:cs typeface="Arial" panose="020B0604020202020204" pitchFamily="34" charset="0"/>
              </a:rPr>
              <a:t>non traités</a:t>
            </a:r>
            <a:r>
              <a:rPr lang="fr-CA" sz="3200" dirty="0">
                <a:latin typeface="Arial" panose="020B0604020202020204" pitchFamily="34" charset="0"/>
                <a:cs typeface="Arial" panose="020B0604020202020204" pitchFamily="34" charset="0"/>
              </a:rPr>
              <a:t> et des affections chroniques nouvelles et mal comprises.</a:t>
            </a:r>
          </a:p>
          <a:p>
            <a:pPr marL="457200" indent="-457200">
              <a:buFont typeface="Arial" panose="020B0604020202020204" pitchFamily="34" charset="0"/>
              <a:buChar char="•"/>
            </a:pPr>
            <a:r>
              <a:rPr lang="fr-CA" sz="3200" dirty="0">
                <a:latin typeface="Arial" panose="020B0604020202020204" pitchFamily="34" charset="0"/>
                <a:cs typeface="Arial" panose="020B0604020202020204" pitchFamily="34" charset="0"/>
              </a:rPr>
              <a:t>L’AMM est parfois offerte sans évaluation par des spécialistes des maladies chroniques ou de santé mentale/addiction</a:t>
            </a:r>
          </a:p>
          <a:p>
            <a:pPr marL="457200" indent="-457200">
              <a:buFont typeface="Arial" panose="020B0604020202020204" pitchFamily="34" charset="0"/>
              <a:buChar char="•"/>
            </a:pPr>
            <a:r>
              <a:rPr lang="fr-CA" sz="3200" dirty="0">
                <a:latin typeface="Arial" panose="020B0604020202020204" pitchFamily="34" charset="0"/>
                <a:cs typeface="Arial" panose="020B0604020202020204" pitchFamily="34" charset="0"/>
              </a:rPr>
              <a:t>Évaluations parfois </a:t>
            </a:r>
            <a:r>
              <a:rPr lang="fr-ca" sz="3200" dirty="0">
                <a:latin typeface="Arial" panose="020B0604020202020204" pitchFamily="34" charset="0"/>
                <a:cs typeface="Arial" panose="020B0604020202020204" pitchFamily="34" charset="0"/>
              </a:rPr>
              <a:t>minimalistes/bâclées de la capacité et du consentement éclairé</a:t>
            </a:r>
            <a:endParaRPr lang="en-US" sz="3200" dirty="0">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fr-ca" sz="3200" dirty="0">
                <a:latin typeface="Arial" panose="020B0604020202020204" pitchFamily="34" charset="0"/>
                <a:cs typeface="Arial" panose="020B0604020202020204" pitchFamily="34" charset="0"/>
              </a:rPr>
              <a:t>L’épuisement des proches aidants et le manque d’accès à des soins de qualité et à du soutien social peuvent influer sur les choix liés à l’AMM</a:t>
            </a:r>
          </a:p>
          <a:p>
            <a:pPr marL="457200" indent="-457200">
              <a:buFont typeface="Arial" panose="020B0604020202020204" pitchFamily="34" charset="0"/>
              <a:buChar char="•"/>
            </a:pPr>
            <a:r>
              <a:rPr lang="fr-ca" sz="3200" dirty="0">
                <a:latin typeface="Arial" panose="020B0604020202020204" pitchFamily="34" charset="0"/>
                <a:cs typeface="Arial" panose="020B0604020202020204" pitchFamily="34" charset="0"/>
              </a:rPr>
              <a:t>Administration parfois le jour même ou le lendemain, souvent concentrée géographiquement </a:t>
            </a:r>
            <a:r>
              <a:rPr lang="fr-CA" sz="3200" dirty="0">
                <a:latin typeface="Arial" panose="020B0604020202020204" pitchFamily="34" charset="0"/>
                <a:cs typeface="Arial" panose="020B0604020202020204" pitchFamily="34" charset="0"/>
              </a:rPr>
              <a:t>             </a:t>
            </a:r>
          </a:p>
          <a:p>
            <a:pPr marL="457200" indent="-457200">
              <a:buFont typeface="Arial" panose="020B0604020202020204" pitchFamily="34" charset="0"/>
              <a:buChar char="•"/>
            </a:pPr>
            <a:r>
              <a:rPr lang="fr-ca" sz="3200" dirty="0">
                <a:latin typeface="Arial" panose="020B0604020202020204" pitchFamily="34" charset="0"/>
                <a:cs typeface="Arial" panose="020B0604020202020204" pitchFamily="34" charset="0"/>
              </a:rPr>
              <a:t>Interprétation excessivement large des critères d’admissibilité par certains prestataires</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481577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0"/>
            <a:ext cx="18287997" cy="2363932"/>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2193285" y="0"/>
            <a:ext cx="6094715" cy="2364618"/>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61666" y="-7961667"/>
            <a:ext cx="2364669" cy="18288003"/>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8F4E465-D987-A715-27A9-5BADF7CDCDA5}"/>
              </a:ext>
            </a:extLst>
          </p:cNvPr>
          <p:cNvSpPr>
            <a:spLocks noGrp="1"/>
          </p:cNvSpPr>
          <p:nvPr>
            <p:ph type="title"/>
          </p:nvPr>
        </p:nvSpPr>
        <p:spPr>
          <a:xfrm>
            <a:off x="2057395" y="523297"/>
            <a:ext cx="15066035" cy="1316594"/>
          </a:xfrm>
        </p:spPr>
        <p:txBody>
          <a:bodyPr anchor="ctr">
            <a:normAutofit/>
          </a:bodyPr>
          <a:lstStyle/>
          <a:p>
            <a:r>
              <a:rPr lang="en-US" sz="6000">
                <a:solidFill>
                  <a:srgbClr val="FFFFFF"/>
                </a:solidFill>
              </a:rPr>
              <a:t>Éléments</a:t>
            </a:r>
            <a:r>
              <a:rPr lang="en-US" sz="6000" dirty="0">
                <a:solidFill>
                  <a:srgbClr val="FFFFFF"/>
                </a:solidFill>
              </a:rPr>
              <a:t> de la </a:t>
            </a:r>
            <a:r>
              <a:rPr lang="en-US" sz="6000">
                <a:solidFill>
                  <a:srgbClr val="FFFFFF"/>
                </a:solidFill>
              </a:rPr>
              <a:t>loi</a:t>
            </a:r>
            <a:r>
              <a:rPr lang="en-US" sz="6000" dirty="0">
                <a:solidFill>
                  <a:srgbClr val="FFFFFF"/>
                </a:solidFill>
              </a:rPr>
              <a:t> canadienne sur </a:t>
            </a:r>
            <a:r>
              <a:rPr lang="en-US" sz="6000">
                <a:solidFill>
                  <a:srgbClr val="FFFFFF"/>
                </a:solidFill>
              </a:rPr>
              <a:t>l’AMM</a:t>
            </a:r>
            <a:endParaRPr lang="en-US" sz="6000" dirty="0">
              <a:solidFill>
                <a:srgbClr val="FFFFFF"/>
              </a:solidFill>
            </a:endParaRPr>
          </a:p>
        </p:txBody>
      </p:sp>
      <p:sp>
        <p:nvSpPr>
          <p:cNvPr id="3" name="Slide Number Placeholder 10">
            <a:extLst>
              <a:ext uri="{FF2B5EF4-FFF2-40B4-BE49-F238E27FC236}">
                <a16:creationId xmlns:a16="http://schemas.microsoft.com/office/drawing/2014/main" id="{C51E935E-B23D-2F2E-7DDE-DB3EEAA1D708}"/>
              </a:ext>
            </a:extLst>
          </p:cNvPr>
          <p:cNvSpPr>
            <a:spLocks noGrp="1"/>
          </p:cNvSpPr>
          <p:nvPr>
            <p:ph type="sldNum" sz="quarter" idx="12"/>
          </p:nvPr>
        </p:nvSpPr>
        <p:spPr>
          <a:xfrm>
            <a:off x="17556480" y="9683496"/>
            <a:ext cx="672084" cy="547687"/>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B6F15528-21DE-4FAA-801E-634DDDAF4B2B}" type="slidenum">
              <a:rPr kumimoji="0" lang="en-US" sz="1700" b="0" i="0" u="none" strike="noStrike" kern="1200" cap="none" spc="0" normalizeH="0" baseline="0" noProof="0">
                <a:ln>
                  <a:noFill/>
                </a:ln>
                <a:solidFill>
                  <a:schemeClr val="tx1">
                    <a:lumMod val="50000"/>
                    <a:lumOff val="50000"/>
                  </a:schemeClr>
                </a:solidFill>
                <a:effectLst/>
                <a:uLnTx/>
                <a:uFillTx/>
                <a:latin typeface="Calibri"/>
                <a:ea typeface="+mn-ea"/>
                <a:cs typeface="+mn-cs"/>
              </a:rPr>
              <a:pPr marL="0" marR="0" lvl="0" indent="0" defTabSz="914400" rtl="0" eaLnBrk="1" fontAlgn="auto" latinLnBrk="0" hangingPunct="1">
                <a:spcBef>
                  <a:spcPts val="0"/>
                </a:spcBef>
                <a:spcAft>
                  <a:spcPts val="600"/>
                </a:spcAft>
                <a:buClrTx/>
                <a:buSzTx/>
                <a:buFontTx/>
                <a:buNone/>
                <a:tabLst/>
                <a:defRPr/>
              </a:pPr>
              <a:t>9</a:t>
            </a:fld>
            <a:endParaRPr kumimoji="0" lang="en-US" sz="1700" b="0" i="0" u="none" strike="noStrike" kern="1200" cap="none" spc="0" normalizeH="0" baseline="0" noProof="0">
              <a:ln>
                <a:noFill/>
              </a:ln>
              <a:solidFill>
                <a:schemeClr val="tx1">
                  <a:lumMod val="50000"/>
                  <a:lumOff val="50000"/>
                </a:schemeClr>
              </a:solidFill>
              <a:effectLst/>
              <a:uLnTx/>
              <a:uFillTx/>
              <a:latin typeface="Calibri"/>
              <a:ea typeface="+mn-ea"/>
              <a:cs typeface="+mn-cs"/>
            </a:endParaRPr>
          </a:p>
        </p:txBody>
      </p:sp>
      <p:graphicFrame>
        <p:nvGraphicFramePr>
          <p:cNvPr id="5" name="Content Placeholder 2">
            <a:extLst>
              <a:ext uri="{FF2B5EF4-FFF2-40B4-BE49-F238E27FC236}">
                <a16:creationId xmlns:a16="http://schemas.microsoft.com/office/drawing/2014/main" id="{07E802F7-DBA1-BA42-689E-2AE20B9817D6}"/>
              </a:ext>
            </a:extLst>
          </p:cNvPr>
          <p:cNvGraphicFramePr>
            <a:graphicFrameLocks noGrp="1"/>
          </p:cNvGraphicFramePr>
          <p:nvPr>
            <p:ph idx="1"/>
            <p:extLst>
              <p:ext uri="{D42A27DB-BD31-4B8C-83A1-F6EECF244321}">
                <p14:modId xmlns:p14="http://schemas.microsoft.com/office/powerpoint/2010/main" val="1480552757"/>
              </p:ext>
            </p:extLst>
          </p:nvPr>
        </p:nvGraphicFramePr>
        <p:xfrm>
          <a:off x="920364" y="3168868"/>
          <a:ext cx="16391743" cy="6289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130118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5644163-2e56-4357-9b62-574f98377f74" xsi:nil="true"/>
    <lcf76f155ced4ddcb4097134ff3c332f xmlns="21557050-05c9-4002-a507-29ce498c7ca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58E5209443BF44E8375CADB8A3CE90B" ma:contentTypeVersion="11" ma:contentTypeDescription="Crée un document." ma:contentTypeScope="" ma:versionID="b6b8e57e9f38fba05ad10096832adc93">
  <xsd:schema xmlns:xsd="http://www.w3.org/2001/XMLSchema" xmlns:xs="http://www.w3.org/2001/XMLSchema" xmlns:p="http://schemas.microsoft.com/office/2006/metadata/properties" xmlns:ns2="21557050-05c9-4002-a507-29ce498c7ca9" xmlns:ns3="65644163-2e56-4357-9b62-574f98377f74" targetNamespace="http://schemas.microsoft.com/office/2006/metadata/properties" ma:root="true" ma:fieldsID="86228ecffa4257bf47e94a2ff0ae7201" ns2:_="" ns3:_="">
    <xsd:import namespace="21557050-05c9-4002-a507-29ce498c7ca9"/>
    <xsd:import namespace="65644163-2e56-4357-9b62-574f98377f7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557050-05c9-4002-a507-29ce498c7c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Balises d’images" ma:readOnly="false" ma:fieldId="{5cf76f15-5ced-4ddc-b409-7134ff3c332f}" ma:taxonomyMulti="true" ma:sspId="c773de3e-9bd2-431d-be1d-6bb426e30d6a"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644163-2e56-4357-9b62-574f98377f74"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a5f11d9a-ca52-43a2-9cc8-f6a7f5563163}" ma:internalName="TaxCatchAll" ma:showField="CatchAllData" ma:web="65644163-2e56-4357-9b62-574f98377f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0FD9CC-07B1-4FBC-BD1B-B9CAA0F3386F}">
  <ds:schemaRefs>
    <ds:schemaRef ds:uri="http://purl.org/dc/terms/"/>
    <ds:schemaRef ds:uri="http://schemas.openxmlformats.org/package/2006/metadata/core-properties"/>
    <ds:schemaRef ds:uri="http://schemas.microsoft.com/office/2006/metadata/properties"/>
    <ds:schemaRef ds:uri="http://purl.org/dc/dcmitype/"/>
    <ds:schemaRef ds:uri="http://purl.org/dc/elements/1.1/"/>
    <ds:schemaRef ds:uri="http://www.w3.org/XML/1998/namespace"/>
    <ds:schemaRef ds:uri="http://schemas.microsoft.com/office/2006/documentManagement/types"/>
    <ds:schemaRef ds:uri="http://schemas.microsoft.com/office/infopath/2007/PartnerControls"/>
    <ds:schemaRef ds:uri="643edca3-334a-47d2-943b-dea96b67158f"/>
    <ds:schemaRef ds:uri="5a0942b2-0c3b-461a-a776-cb1951b93221"/>
    <ds:schemaRef ds:uri="65644163-2e56-4357-9b62-574f98377f74"/>
    <ds:schemaRef ds:uri="21557050-05c9-4002-a507-29ce498c7ca9"/>
  </ds:schemaRefs>
</ds:datastoreItem>
</file>

<file path=customXml/itemProps2.xml><?xml version="1.0" encoding="utf-8"?>
<ds:datastoreItem xmlns:ds="http://schemas.openxmlformats.org/officeDocument/2006/customXml" ds:itemID="{81090587-2DF1-420B-A61E-E2191246D4C9}">
  <ds:schemaRefs>
    <ds:schemaRef ds:uri="http://schemas.microsoft.com/sharepoint/v3/contenttype/forms"/>
  </ds:schemaRefs>
</ds:datastoreItem>
</file>

<file path=customXml/itemProps3.xml><?xml version="1.0" encoding="utf-8"?>
<ds:datastoreItem xmlns:ds="http://schemas.openxmlformats.org/officeDocument/2006/customXml" ds:itemID="{FF4F8FB1-2480-4F8C-A585-968845DE3B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557050-05c9-4002-a507-29ce498c7ca9"/>
    <ds:schemaRef ds:uri="65644163-2e56-4357-9b62-574f98377f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6bdb8b0d-c404-49a4-9e4b-24b7566dfbaf}" enabled="0" method="" siteId="{6bdb8b0d-c404-49a4-9e4b-24b7566dfbaf}" removed="1"/>
</clbl:labelList>
</file>

<file path=docProps/app.xml><?xml version="1.0" encoding="utf-8"?>
<Properties xmlns="http://schemas.openxmlformats.org/officeDocument/2006/extended-properties" xmlns:vt="http://schemas.openxmlformats.org/officeDocument/2006/docPropsVTypes">
  <Template>Atlas</Template>
  <TotalTime>5608</TotalTime>
  <Words>2694</Words>
  <Application>Microsoft Office PowerPoint</Application>
  <PresentationFormat>Personnalisé</PresentationFormat>
  <Paragraphs>204</Paragraphs>
  <Slides>24</Slides>
  <Notes>6</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24</vt:i4>
      </vt:variant>
    </vt:vector>
  </HeadingPairs>
  <TitlesOfParts>
    <vt:vector size="28" baseType="lpstr">
      <vt:lpstr>Arial</vt:lpstr>
      <vt:lpstr>Calibri</vt:lpstr>
      <vt:lpstr>Aptos</vt:lpstr>
      <vt:lpstr>Office Theme</vt:lpstr>
      <vt:lpstr>Présentation PowerPoint</vt:lpstr>
      <vt:lpstr>Présentation PowerPoint</vt:lpstr>
      <vt:lpstr>L’évaluation par le Bureau du coroner en chef de l’Ontario et le rôle du Comité d’examen des décès par l’AMM (CEDA)</vt:lpstr>
      <vt:lpstr>Rapport du CEDA de l’Ontario 2024-2 ‘Complex Medical  Conditions’  (MNRP- voie 2)</vt:lpstr>
      <vt:lpstr>Rapport du CEDA de l’Ontario 2024-2 ‘Complex Medical Conditions’</vt:lpstr>
      <vt:lpstr>Rapport CEDA 2024-4: AMM Même journée/prochaine journée</vt:lpstr>
      <vt:lpstr>Rapport du CEDA de l’Ontario 2024-4 ‘Same Day/Next Day Provision of MAID’ (Administration de L’AMM le jour même/le lendemain)</vt:lpstr>
      <vt:lpstr>Révélations du rapport CEDA</vt:lpstr>
      <vt:lpstr>Éléments de la loi canadienne sur l’AMM</vt:lpstr>
      <vt:lpstr>Exemple 1 : Lignes directrices de l’ACEPA sur la mort naturelle raisonnablement prévisible (détermine si le délai d’évaluation de 90 jours s’applique)</vt:lpstr>
      <vt:lpstr>Exemple 2 : Lignes directrices de l’ACEPA sur la démence et la renonciation au consentement</vt:lpstr>
      <vt:lpstr>Pratique d’AMM pour démence en Ontario </vt:lpstr>
      <vt:lpstr>Rapport CEDA 2025-1 Démence</vt:lpstr>
      <vt:lpstr>Rapport CEDA 2024-1: Renonciation consentement final</vt:lpstr>
      <vt:lpstr>Sanctions professionnels et poursuites judiciaires?</vt:lpstr>
      <vt:lpstr>Équipe AMM du coroner en chef de l’Ontario : approche de révision des cas </vt:lpstr>
      <vt:lpstr>Données du bureau du coroner pour 2023: 4 528 cas (voie 1) et 116 cas (voie 2)</vt:lpstr>
      <vt:lpstr>Deux exemples dans les médias + poursuite judiciaire</vt:lpstr>
      <vt:lpstr>Les défis pour des poursuites judiciaires</vt:lpstr>
      <vt:lpstr>Base de poursuite criminelle</vt:lpstr>
      <vt:lpstr>Sanctions professionnelles</vt:lpstr>
      <vt:lpstr>Conclusion</vt:lpstr>
      <vt:lpstr>Littérature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 Strategy</dc:title>
  <dc:creator>Lynn Marr</dc:creator>
  <cp:lastModifiedBy>Jasmin Lemieux-Lefebvre</cp:lastModifiedBy>
  <cp:revision>62</cp:revision>
  <dcterms:created xsi:type="dcterms:W3CDTF">2006-08-16T00:00:00Z</dcterms:created>
  <dcterms:modified xsi:type="dcterms:W3CDTF">2026-04-01T09:33:23Z</dcterms:modified>
  <dc:identifier>DAF2xsyfjvU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0x010100D58E5209443BF44E8375CADB8A3CE90B</vt:lpwstr>
  </property>
  <property fmtid="{D5CDD505-2E9C-101B-9397-08002B2CF9AE}" pid="3" name="MediaServiceImageTags">
    <vt:lpwstr/>
  </property>
</Properties>
</file>